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mp3" ContentType="audio/mpe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625" r:id="rId3"/>
    <p:sldId id="626" r:id="rId4"/>
    <p:sldId id="627" r:id="rId5"/>
    <p:sldId id="635" r:id="rId6"/>
    <p:sldId id="628" r:id="rId7"/>
    <p:sldId id="629" r:id="rId8"/>
    <p:sldId id="630" r:id="rId9"/>
    <p:sldId id="631" r:id="rId10"/>
    <p:sldId id="603" r:id="rId11"/>
    <p:sldId id="632" r:id="rId12"/>
    <p:sldId id="633" r:id="rId13"/>
    <p:sldId id="624" r:id="rId14"/>
    <p:sldId id="634" r:id="rId15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940" autoAdjust="0"/>
    <p:restoredTop sz="95324" autoAdjust="0"/>
  </p:normalViewPr>
  <p:slideViewPr>
    <p:cSldViewPr snapToGrid="0">
      <p:cViewPr varScale="1">
        <p:scale>
          <a:sx n="86" d="100"/>
          <a:sy n="86" d="100"/>
        </p:scale>
        <p:origin x="-154" y="-8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glavlj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Rezervirano mjesto datum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946FCF-3BA7-4B9E-B149-E46969B18D67}" type="datetimeFigureOut">
              <a:rPr lang="hr-HR" smtClean="0"/>
              <a:pPr/>
              <a:t>9.2.2022.</a:t>
            </a:fld>
            <a:endParaRPr lang="hr-HR"/>
          </a:p>
        </p:txBody>
      </p:sp>
      <p:sp>
        <p:nvSpPr>
          <p:cNvPr id="4" name="Rezervirano mjesto slike slajd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Rezervirano mjesto bilježaka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4B0652-CE16-4532-AD0D-DF5ADB502D16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42728343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4B0652-CE16-4532-AD0D-DF5ADB502D16}" type="slidenum">
              <a:rPr lang="hr-HR" smtClean="0"/>
              <a:pPr/>
              <a:t>8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26180962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DDD6CAB6-5441-4599-A8D4-D4E76FCB98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xmlns="" id="{825DCF62-B398-476F-9E88-B213C19552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745F8648-0AC4-4D90-9871-5ABA98069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9.2.2022.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E5B37978-18FC-48C9-B30D-5F0F720AE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2C7BC8A0-2A16-423B-937E-095D605D7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41259735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AD61DBCC-C971-45FA-9EA1-2C8AFDA7C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xmlns="" id="{0660943C-33C2-45D4-A5A5-EF583CCD74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8A186C5B-2312-4523-8069-0C5E43F84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9.2.2022.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186D24B6-859D-4111-8E17-CDA0A75E2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AAF0501D-A1E8-42A9-9581-0F1D54F9E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20804875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xmlns="" id="{8BFF832B-F90F-441C-BDE6-073FC1A3A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xmlns="" id="{06A0C9CD-0A0A-4A25-B9D6-1E8A9E7A60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D93E8CBB-BFEA-4E4F-B868-DEC924AC8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9.2.2022.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445082C0-3A92-460B-8337-5853ABC69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D3B84FC0-4278-48E5-AB5A-B85EE4912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28102858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550DEE01-12F0-4218-A670-C05737164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xmlns="" id="{F9F56EFB-BCAC-46F0-88BB-00213CA35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084A2E2C-61A4-4B17-AFDD-447C1ADD0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9.2.2022.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895E260F-3424-41EE-90DA-E09B6E5E4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774E739F-0A00-481C-808E-8EA1982E6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19223713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5BA38AEC-140B-41A3-83CE-EAD58C6E6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xmlns="" id="{B5A20F4F-B3ED-400A-B24C-1414471F3A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0A1BAF0F-872D-4F6C-BD2B-535EA50CA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9.2.2022.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08916E41-8E75-406C-9E68-205450331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7A860865-0820-4D07-83EC-2DE124887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9734440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DFF400A4-EF7A-4EB3-A50C-1C9D46C2C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xmlns="" id="{A3658BF5-7FC4-486D-9D6E-F28EBAD3B7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xmlns="" id="{18176D8D-8622-4F6A-98A1-FFDB350BDF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xmlns="" id="{CB8FF0E0-A96E-41FE-8994-7BC96C044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9.2.2022.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xmlns="" id="{E3A05D16-C556-48C5-898E-BBA993205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xmlns="" id="{F7A69F17-010E-4932-914B-A9E129DAD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12252022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6D8C8E65-0D63-429D-904C-11EA3CF1E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xmlns="" id="{69E278DA-D9E4-4CA9-BB35-E2C1F552A4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xmlns="" id="{E6E1C55E-3E0A-45CB-80B6-29B2B2CE09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xmlns="" id="{F8B5F8F7-B6E9-4E20-A02C-0E07273917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xmlns="" id="{88C3C540-9CD0-4695-B133-5A9F34CA1A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xmlns="" id="{A4675D49-A2C9-47F8-B658-A0B5BCC64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9.2.2022.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xmlns="" id="{22D45190-C6E5-4B98-AF4C-670A83220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xmlns="" id="{A928B831-D472-4E9B-BDF9-127C5B5BA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7685647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DF22DAB5-ECF8-4C8B-9284-9A768DDE5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xmlns="" id="{9BDEFBF9-BFFE-4685-B8DB-08DF78327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9.2.2022.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xmlns="" id="{48BDB420-698D-4FD6-9BCE-933C5BE5B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xmlns="" id="{A64B4EF5-3D49-46A7-867F-7BF38A2C1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16043737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xmlns="" id="{18B522E8-94C3-497E-9515-2464F4EB4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9.2.2022.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xmlns="" id="{1E29E425-E355-4002-A1E9-FD1851CAD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xmlns="" id="{5B217C31-9C02-48F3-A193-6E5B1187A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16179064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D71662CF-0945-4F8D-A889-F95805BCB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xmlns="" id="{CDE1B38E-C61F-4162-BEF8-2D1F3408A4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xmlns="" id="{805CB7DF-1634-4233-86F2-7AA36D2C3A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xmlns="" id="{FD8CCF68-592E-4973-B04C-64EC759C1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9.2.2022.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xmlns="" id="{8DA68B31-02DF-406E-AC7D-302C7C716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xmlns="" id="{71A17FC2-55A1-48B3-978B-33BD5398B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36250957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AADC7390-C9D2-4513-A57A-C9A272CAD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xmlns="" id="{B6F32F34-B611-4B3D-B052-D735148E39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xmlns="" id="{E161115B-474D-4633-BABE-90D7E32B9C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xmlns="" id="{CD533EC9-5F15-4135-9402-DDB327BA8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9.2.2022.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xmlns="" id="{1BE3D81E-FE89-411B-887D-0E513D11D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xmlns="" id="{4EE1E0C0-36A8-4E85-8FC4-4E07C131D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1086692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xmlns="" id="{83698655-B947-4CE6-9E56-FB3E567E4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xmlns="" id="{46C3724C-2207-43DC-BC59-398DCF661D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5FB41622-4652-426C-8FBB-EE8B2A3408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C541F-3958-4ACD-9A42-0DEFED04E85B}" type="datetimeFigureOut">
              <a:rPr lang="hr-HR" smtClean="0"/>
              <a:pPr/>
              <a:t>9.2.2022.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1A58F2BC-D5C8-49ED-8FB4-D39D29C814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71F7A62B-11DC-4C81-A486-6B7004460F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3245424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28.png"/><Relationship Id="rId2" Type="http://schemas.openxmlformats.org/officeDocument/2006/relationships/hyperlink" Target="https://www.e-sfera.hr/dodatni-digitalni-sadrzaji/ad6bdda6-8715-4891-97c7-fc25b9bcab20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hyperlink" Target="https://www.bookwidgets.com/play/ECAGPEC" TargetMode="External"/><Relationship Id="rId4" Type="http://schemas.openxmlformats.org/officeDocument/2006/relationships/hyperlink" Target="https://www.e-sfera.hr/dodatni-digitalni-sadrzaji/d9b4a86f-39b5-4255-80ca-62999e6c64b0/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hyperlink" Target="https://www.e-sfera.hr/dodatni-digitalni-sadrzaji/d9b4a86f-39b5-4255-80ca-62999e6c64b0/assets/audio/23_unit_6__lesson_3__exercise_1_2.mp3" TargetMode="Externa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1.mp3"/><Relationship Id="rId6" Type="http://schemas.microsoft.com/office/2007/relationships/media" Target="../media/media1.mp3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nciklopedija.hr/Natuknica.aspx?ID=25492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B16DF7CC-7E41-46FD-AD7B-E6616659F8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29123" y="1041400"/>
            <a:ext cx="8643937" cy="2387600"/>
          </a:xfrm>
        </p:spPr>
        <p:txBody>
          <a:bodyPr>
            <a:normAutofit/>
          </a:bodyPr>
          <a:lstStyle/>
          <a:p>
            <a:pPr algn="r"/>
            <a:r>
              <a:rPr lang="hr-HR" sz="4400" b="1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UNIT 6; </a:t>
            </a: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Lend</a:t>
            </a:r>
            <a: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 me </a:t>
            </a: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your</a:t>
            </a:r>
            <a: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 </a:t>
            </a: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ear</a:t>
            </a:r>
            <a:endParaRPr lang="hr-HR" sz="4400" b="1" u="sng" dirty="0">
              <a:solidFill>
                <a:schemeClr val="accent2"/>
              </a:solidFill>
              <a:latin typeface="+mn-lt"/>
              <a:ea typeface="Cambria" panose="02040503050406030204" pitchFamily="18" charset="0"/>
            </a:endParaRP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xmlns="" id="{1DEA2198-4687-4966-8D99-48F3FDF0B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127863" y="3176883"/>
            <a:ext cx="7545197" cy="1655762"/>
          </a:xfrm>
        </p:spPr>
        <p:txBody>
          <a:bodyPr anchor="ctr" anchorCtr="0">
            <a:normAutofit/>
          </a:bodyPr>
          <a:lstStyle/>
          <a:p>
            <a:pPr algn="r"/>
            <a:r>
              <a:rPr lang="hr-HR" sz="4400" i="1" dirty="0" err="1">
                <a:ea typeface="Cambria" panose="02040503050406030204" pitchFamily="18" charset="0"/>
                <a:cs typeface="+mj-cs"/>
              </a:rPr>
              <a:t>Lesson</a:t>
            </a:r>
            <a:r>
              <a:rPr lang="hr-HR" sz="4400" i="1" dirty="0">
                <a:ea typeface="Cambria" panose="02040503050406030204" pitchFamily="18" charset="0"/>
                <a:cs typeface="+mj-cs"/>
              </a:rPr>
              <a:t> 3; </a:t>
            </a:r>
            <a:br>
              <a:rPr lang="hr-HR" sz="4400" i="1" dirty="0">
                <a:ea typeface="Cambria" panose="02040503050406030204" pitchFamily="18" charset="0"/>
                <a:cs typeface="+mj-cs"/>
              </a:rPr>
            </a:br>
            <a:r>
              <a:rPr lang="hr-HR" sz="4400" dirty="0" err="1">
                <a:ea typeface="Cambria" panose="02040503050406030204" pitchFamily="18" charset="0"/>
                <a:cs typeface="+mj-cs"/>
              </a:rPr>
              <a:t>The</a:t>
            </a:r>
            <a:r>
              <a:rPr lang="hr-HR" sz="4400" dirty="0">
                <a:ea typeface="Cambria" panose="02040503050406030204" pitchFamily="18" charset="0"/>
                <a:cs typeface="+mj-cs"/>
              </a:rPr>
              <a:t>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language</a:t>
            </a:r>
            <a:r>
              <a:rPr lang="hr-HR" sz="4400" dirty="0">
                <a:ea typeface="Cambria" panose="02040503050406030204" pitchFamily="18" charset="0"/>
                <a:cs typeface="+mj-cs"/>
              </a:rPr>
              <a:t>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of</a:t>
            </a:r>
            <a:r>
              <a:rPr lang="hr-HR" sz="4400" dirty="0">
                <a:ea typeface="Cambria" panose="02040503050406030204" pitchFamily="18" charset="0"/>
                <a:cs typeface="+mj-cs"/>
              </a:rPr>
              <a:t>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emojis</a:t>
            </a:r>
            <a:endParaRPr lang="hr-HR" sz="4400" dirty="0">
              <a:ea typeface="Cambria" panose="02040503050406030204" pitchFamily="18" charset="0"/>
              <a:cs typeface="+mj-cs"/>
            </a:endParaRP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BBF4E359-F972-4AC7-A8E6-4578E918FA2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24228" y="1265322"/>
            <a:ext cx="3112021" cy="4410000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xmlns="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09360" y="4581074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735594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xmlns="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39054" y="0"/>
            <a:ext cx="6911115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Go</a:t>
            </a:r>
            <a:r>
              <a:rPr lang="hr-HR" sz="2000" b="1" dirty="0"/>
              <a:t> </a:t>
            </a:r>
            <a:r>
              <a:rPr lang="hr-HR" sz="2000" b="1" dirty="0" err="1"/>
              <a:t>back</a:t>
            </a:r>
            <a:r>
              <a:rPr lang="hr-HR" sz="2000" b="1" dirty="0"/>
              <a:t> to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97.</a:t>
            </a:r>
            <a:br>
              <a:rPr lang="hr-HR" sz="2000" b="1" dirty="0"/>
            </a:br>
            <a:r>
              <a:rPr lang="hr-HR" sz="2000" b="1" dirty="0"/>
              <a:t/>
            </a:r>
            <a:br>
              <a:rPr lang="hr-HR" sz="2000" b="1" dirty="0"/>
            </a:br>
            <a:endParaRPr lang="hr-HR" sz="2000" i="1" dirty="0"/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10092487" y="815788"/>
            <a:ext cx="2099332" cy="627529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Look at the photos and imagine what</a:t>
            </a:r>
            <a:r>
              <a:rPr lang="hr-HR" sz="2000" b="1" dirty="0"/>
              <a:t> </a:t>
            </a:r>
            <a:r>
              <a:rPr lang="en-US" sz="2000" b="1" dirty="0"/>
              <a:t>people are saying. Then ‘interpret’ it to</a:t>
            </a:r>
            <a:r>
              <a:rPr lang="hr-HR" sz="2000" b="1" dirty="0"/>
              <a:t> </a:t>
            </a:r>
            <a:r>
              <a:rPr lang="en-US" sz="2000" b="1" dirty="0"/>
              <a:t>someone who doesn’t speak English.</a:t>
            </a:r>
            <a:br>
              <a:rPr lang="en-US" sz="2000" b="1" dirty="0"/>
            </a:br>
            <a:r>
              <a:rPr lang="hr-HR" sz="2000" i="1" dirty="0"/>
              <a:t>Pogledaj fotografije i razmisli o čemu bi ljudi mogli razgovarati. Potom ih interpretiraj nekome tko ne govori engleski.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-11750" y="-28392"/>
            <a:ext cx="4850804" cy="6895358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xmlns="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63750" y="154942"/>
            <a:ext cx="9753237" cy="651479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1297163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6779" y="-3479"/>
            <a:ext cx="4829122" cy="6861479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616827" y="1972235"/>
            <a:ext cx="6575173" cy="31737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Pogledaj </a:t>
            </a:r>
            <a:r>
              <a:rPr lang="hr-HR" sz="2000" b="1" i="1" dirty="0"/>
              <a:t>REMEMBER BOX </a:t>
            </a:r>
            <a:r>
              <a:rPr lang="hr-HR" sz="2000" i="1" dirty="0"/>
              <a:t>i prouči izražavanje zapovijedi, zamolbi i prijedloga neupravnim govorom.</a:t>
            </a:r>
          </a:p>
          <a:p>
            <a:pPr marL="0" indent="0">
              <a:buNone/>
            </a:pPr>
            <a:r>
              <a:rPr lang="hr-HR" sz="2000" i="1" dirty="0"/>
              <a:t>Kada želimo izraziti zapovijed, zamolbu ili prijedlog neupravnim govorom koristit ćemo glagol </a:t>
            </a:r>
            <a:r>
              <a:rPr lang="hr-HR" sz="2000" i="1" dirty="0" err="1">
                <a:solidFill>
                  <a:srgbClr val="00B0F0"/>
                </a:solidFill>
              </a:rPr>
              <a:t>told</a:t>
            </a:r>
            <a:r>
              <a:rPr lang="hr-HR" sz="2000" i="1" dirty="0"/>
              <a:t> u kombinaciji sa </a:t>
            </a:r>
            <a:r>
              <a:rPr lang="hr-HR" sz="2000" i="1" dirty="0">
                <a:solidFill>
                  <a:srgbClr val="FF0000"/>
                </a:solidFill>
              </a:rPr>
              <a:t>to</a:t>
            </a:r>
            <a:r>
              <a:rPr lang="hr-HR" sz="2000" i="1" dirty="0"/>
              <a:t> </a:t>
            </a:r>
            <a:r>
              <a:rPr lang="hr-HR" sz="2000" i="1" dirty="0">
                <a:solidFill>
                  <a:srgbClr val="FF0000"/>
                </a:solidFill>
              </a:rPr>
              <a:t>– rečenicom</a:t>
            </a:r>
            <a:r>
              <a:rPr lang="hr-HR" sz="2000" i="1" dirty="0"/>
              <a:t>.</a:t>
            </a:r>
          </a:p>
          <a:p>
            <a:pPr marL="0" indent="0">
              <a:buNone/>
            </a:pPr>
            <a:r>
              <a:rPr lang="hr-HR" sz="2000" b="1" i="1" dirty="0"/>
              <a:t>He </a:t>
            </a:r>
            <a:r>
              <a:rPr lang="hr-HR" sz="2000" b="1" i="1" dirty="0" err="1">
                <a:solidFill>
                  <a:srgbClr val="00B0F0"/>
                </a:solidFill>
              </a:rPr>
              <a:t>told</a:t>
            </a:r>
            <a:r>
              <a:rPr lang="hr-HR" sz="2000" b="1" i="1" dirty="0"/>
              <a:t> </a:t>
            </a:r>
            <a:r>
              <a:rPr lang="hr-HR" sz="2000" b="1" i="1" dirty="0">
                <a:solidFill>
                  <a:srgbClr val="00B050"/>
                </a:solidFill>
              </a:rPr>
              <a:t>me</a:t>
            </a:r>
            <a:r>
              <a:rPr lang="hr-HR" sz="2000" b="1" i="1" dirty="0"/>
              <a:t> </a:t>
            </a:r>
            <a:r>
              <a:rPr lang="hr-HR" sz="2000" b="1" i="1" dirty="0">
                <a:solidFill>
                  <a:srgbClr val="FF0000"/>
                </a:solidFill>
              </a:rPr>
              <a:t>to </a:t>
            </a:r>
            <a:r>
              <a:rPr lang="hr-HR" sz="2000" b="1" i="1" dirty="0" err="1">
                <a:solidFill>
                  <a:srgbClr val="FF0000"/>
                </a:solidFill>
              </a:rPr>
              <a:t>mind</a:t>
            </a:r>
            <a:r>
              <a:rPr lang="hr-HR" sz="2000" b="1" i="1" dirty="0">
                <a:solidFill>
                  <a:srgbClr val="FF0000"/>
                </a:solidFill>
              </a:rPr>
              <a:t> </a:t>
            </a:r>
            <a:r>
              <a:rPr lang="hr-HR" sz="2000" b="1" i="1" dirty="0" err="1"/>
              <a:t>my</a:t>
            </a:r>
            <a:r>
              <a:rPr lang="hr-HR" sz="2000" b="1" i="1" dirty="0"/>
              <a:t> </a:t>
            </a:r>
            <a:r>
              <a:rPr lang="hr-HR" sz="2000" b="1" i="1" dirty="0" err="1"/>
              <a:t>own</a:t>
            </a:r>
            <a:r>
              <a:rPr lang="hr-HR" sz="2000" b="1" i="1" dirty="0"/>
              <a:t> </a:t>
            </a:r>
            <a:r>
              <a:rPr lang="hr-HR" sz="2000" b="1" i="1" dirty="0" err="1"/>
              <a:t>business</a:t>
            </a:r>
            <a:r>
              <a:rPr lang="hr-HR" sz="2000" b="1" i="1" dirty="0"/>
              <a:t>.</a:t>
            </a:r>
          </a:p>
          <a:p>
            <a:pPr marL="0" indent="0">
              <a:buNone/>
            </a:pPr>
            <a:r>
              <a:rPr lang="hr-HR" sz="2000" i="1" dirty="0">
                <a:solidFill>
                  <a:srgbClr val="00B0F0"/>
                </a:solidFill>
              </a:rPr>
              <a:t>glagol</a:t>
            </a:r>
            <a:r>
              <a:rPr lang="hr-HR" sz="2000" i="1" dirty="0"/>
              <a:t> + </a:t>
            </a:r>
            <a:r>
              <a:rPr lang="hr-HR" sz="2000" i="1" dirty="0">
                <a:solidFill>
                  <a:srgbClr val="00B050"/>
                </a:solidFill>
              </a:rPr>
              <a:t>osoba koja govori što joj je izgovoreno </a:t>
            </a:r>
            <a:r>
              <a:rPr lang="hr-HR" sz="2000" i="1" dirty="0"/>
              <a:t>+ </a:t>
            </a:r>
            <a:r>
              <a:rPr lang="hr-HR" sz="2000" i="1" dirty="0">
                <a:solidFill>
                  <a:srgbClr val="FF0000"/>
                </a:solidFill>
              </a:rPr>
              <a:t>to - rečenica</a:t>
            </a:r>
          </a:p>
          <a:p>
            <a:pPr marL="0" indent="0">
              <a:buNone/>
            </a:pPr>
            <a:r>
              <a:rPr lang="hr-HR" sz="2000" i="1" dirty="0"/>
              <a:t>Osim glagola </a:t>
            </a:r>
            <a:r>
              <a:rPr lang="hr-HR" sz="2000" b="1" i="1" dirty="0" err="1"/>
              <a:t>told</a:t>
            </a:r>
            <a:r>
              <a:rPr lang="hr-HR" sz="2000" i="1" dirty="0"/>
              <a:t> koristimo i glagole: </a:t>
            </a:r>
            <a:r>
              <a:rPr lang="hr-HR" sz="2000" b="1" i="1" dirty="0" err="1"/>
              <a:t>ask</a:t>
            </a:r>
            <a:r>
              <a:rPr lang="hr-HR" sz="2000" b="1" i="1" dirty="0"/>
              <a:t>, </a:t>
            </a:r>
            <a:r>
              <a:rPr lang="hr-HR" sz="2000" b="1" i="1" dirty="0" err="1"/>
              <a:t>advise</a:t>
            </a:r>
            <a:r>
              <a:rPr lang="hr-HR" sz="2000" b="1" i="1" dirty="0"/>
              <a:t>, </a:t>
            </a:r>
            <a:r>
              <a:rPr lang="hr-HR" sz="2000" b="1" i="1" dirty="0" err="1"/>
              <a:t>warn</a:t>
            </a:r>
            <a:r>
              <a:rPr lang="hr-HR" sz="2000" b="1" i="1" dirty="0"/>
              <a:t>, </a:t>
            </a:r>
            <a:r>
              <a:rPr lang="hr-HR" sz="2000" b="1" i="1" dirty="0" err="1"/>
              <a:t>order</a:t>
            </a:r>
            <a:r>
              <a:rPr lang="hr-HR" sz="2000" b="1" i="1" dirty="0"/>
              <a:t>, </a:t>
            </a:r>
            <a:r>
              <a:rPr lang="hr-HR" sz="2000" b="1" i="1" dirty="0" err="1"/>
              <a:t>invite</a:t>
            </a:r>
            <a:r>
              <a:rPr lang="hr-HR" sz="2000" b="1" i="1" dirty="0"/>
              <a:t>, beg, </a:t>
            </a:r>
            <a:r>
              <a:rPr lang="hr-HR" sz="2000" b="1" i="1" dirty="0" err="1"/>
              <a:t>teach</a:t>
            </a:r>
            <a:r>
              <a:rPr lang="hr-HR" sz="2000" b="1" i="1" dirty="0"/>
              <a:t>, </a:t>
            </a:r>
            <a:r>
              <a:rPr lang="hr-HR" sz="2000" b="1" i="1" dirty="0" err="1" smtClean="0"/>
              <a:t>forbid</a:t>
            </a:r>
            <a:r>
              <a:rPr lang="hr-HR" sz="2000" b="1" i="1" dirty="0" smtClean="0"/>
              <a:t>.</a:t>
            </a:r>
            <a:endParaRPr lang="hr-HR" sz="2000" b="1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xmlns="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50757" y="1708510"/>
            <a:ext cx="5322092" cy="343749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42721631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2557" y="12220"/>
            <a:ext cx="4826190" cy="6861479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897787" y="653142"/>
            <a:ext cx="6294213" cy="29111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these sentences.</a:t>
            </a:r>
            <a:r>
              <a:rPr lang="hr-HR" sz="2000" b="1" dirty="0"/>
              <a:t> </a:t>
            </a:r>
            <a:r>
              <a:rPr lang="en-US" sz="2000" b="1" dirty="0"/>
              <a:t>Turn them into reported speech.</a:t>
            </a:r>
            <a:r>
              <a:rPr lang="hr-HR" sz="2000" b="1" dirty="0"/>
              <a:t/>
            </a:r>
            <a:br>
              <a:rPr lang="hr-HR" sz="2000" b="1" dirty="0"/>
            </a:br>
            <a:r>
              <a:rPr lang="hr-HR" sz="2000" i="1" dirty="0"/>
              <a:t>Pročitaj rečenice i pretvori ih u neupravni govor.</a:t>
            </a:r>
          </a:p>
          <a:p>
            <a:pPr marL="0" indent="0">
              <a:buNone/>
            </a:pPr>
            <a:r>
              <a:rPr lang="hr-HR" sz="2000" b="1" i="1" dirty="0">
                <a:solidFill>
                  <a:srgbClr val="FF0000"/>
                </a:solidFill>
              </a:rPr>
              <a:t>2 </a:t>
            </a:r>
            <a:r>
              <a:rPr lang="hr-HR" sz="2000" b="1" i="1" dirty="0" err="1">
                <a:solidFill>
                  <a:srgbClr val="FF0000"/>
                </a:solidFill>
              </a:rPr>
              <a:t>The</a:t>
            </a:r>
            <a:r>
              <a:rPr lang="hr-HR" sz="2000" b="1" i="1" dirty="0">
                <a:solidFill>
                  <a:srgbClr val="FF0000"/>
                </a:solidFill>
              </a:rPr>
              <a:t> general </a:t>
            </a:r>
            <a:r>
              <a:rPr lang="hr-HR" sz="2000" b="1" i="1" dirty="0" err="1">
                <a:solidFill>
                  <a:srgbClr val="FF0000"/>
                </a:solidFill>
              </a:rPr>
              <a:t>ordered</a:t>
            </a:r>
            <a:r>
              <a:rPr lang="hr-HR" sz="2000" b="1" i="1" dirty="0">
                <a:solidFill>
                  <a:srgbClr val="FF0000"/>
                </a:solidFill>
              </a:rPr>
              <a:t> to take </a:t>
            </a:r>
            <a:r>
              <a:rPr lang="hr-HR" sz="2000" b="1" i="1" dirty="0" err="1">
                <a:solidFill>
                  <a:srgbClr val="FF0000"/>
                </a:solidFill>
              </a:rPr>
              <a:t>over</a:t>
            </a:r>
            <a:r>
              <a:rPr lang="hr-HR" sz="2000" b="1" i="1" dirty="0">
                <a:solidFill>
                  <a:srgbClr val="FF0000"/>
                </a:solidFill>
              </a:rPr>
              <a:t> </a:t>
            </a:r>
            <a:r>
              <a:rPr lang="hr-HR" sz="2000" b="1" i="1" dirty="0" err="1">
                <a:solidFill>
                  <a:srgbClr val="FF0000"/>
                </a:solidFill>
              </a:rPr>
              <a:t>the</a:t>
            </a:r>
            <a:r>
              <a:rPr lang="hr-HR" sz="2000" b="1" i="1" dirty="0">
                <a:solidFill>
                  <a:srgbClr val="FF0000"/>
                </a:solidFill>
              </a:rPr>
              <a:t> </a:t>
            </a:r>
            <a:r>
              <a:rPr lang="hr-HR" sz="2000" b="1" i="1" dirty="0" err="1">
                <a:solidFill>
                  <a:srgbClr val="FF0000"/>
                </a:solidFill>
              </a:rPr>
              <a:t>village</a:t>
            </a:r>
            <a:r>
              <a:rPr lang="hr-HR" sz="2000" b="1" i="1" dirty="0">
                <a:solidFill>
                  <a:srgbClr val="FF0000"/>
                </a:solidFill>
              </a:rPr>
              <a:t>.</a:t>
            </a:r>
          </a:p>
          <a:p>
            <a:pPr marL="0" indent="0">
              <a:buNone/>
            </a:pPr>
            <a:r>
              <a:rPr lang="hr-HR" sz="2000" b="1" i="1" dirty="0">
                <a:solidFill>
                  <a:srgbClr val="FF0000"/>
                </a:solidFill>
              </a:rPr>
              <a:t>3 Stella </a:t>
            </a:r>
            <a:r>
              <a:rPr lang="hr-HR" sz="2000" b="1" i="1" dirty="0" err="1">
                <a:solidFill>
                  <a:srgbClr val="FF0000"/>
                </a:solidFill>
              </a:rPr>
              <a:t>invited</a:t>
            </a:r>
            <a:r>
              <a:rPr lang="hr-HR" sz="2000" b="1" i="1" dirty="0">
                <a:solidFill>
                  <a:srgbClr val="FF0000"/>
                </a:solidFill>
              </a:rPr>
              <a:t> me to </a:t>
            </a:r>
            <a:r>
              <a:rPr lang="hr-HR" sz="2000" b="1" i="1" dirty="0" err="1">
                <a:solidFill>
                  <a:srgbClr val="FF0000"/>
                </a:solidFill>
              </a:rPr>
              <a:t>have</a:t>
            </a:r>
            <a:r>
              <a:rPr lang="hr-HR" sz="2000" b="1" i="1" dirty="0">
                <a:solidFill>
                  <a:srgbClr val="FF0000"/>
                </a:solidFill>
              </a:rPr>
              <a:t> a </a:t>
            </a:r>
            <a:r>
              <a:rPr lang="hr-HR" sz="2000" b="1" i="1" dirty="0" err="1">
                <a:solidFill>
                  <a:srgbClr val="FF0000"/>
                </a:solidFill>
              </a:rPr>
              <a:t>drink</a:t>
            </a:r>
            <a:r>
              <a:rPr lang="hr-HR" sz="2000" b="1" i="1" dirty="0">
                <a:solidFill>
                  <a:srgbClr val="FF0000"/>
                </a:solidFill>
              </a:rPr>
              <a:t>.</a:t>
            </a:r>
          </a:p>
          <a:p>
            <a:pPr marL="0" indent="0">
              <a:buNone/>
            </a:pPr>
            <a:r>
              <a:rPr lang="hr-HR" sz="2000" b="1" i="1" dirty="0">
                <a:solidFill>
                  <a:srgbClr val="FF0000"/>
                </a:solidFill>
              </a:rPr>
              <a:t>4 My </a:t>
            </a:r>
            <a:r>
              <a:rPr lang="hr-HR" sz="2000" b="1" i="1" dirty="0" err="1">
                <a:solidFill>
                  <a:srgbClr val="FF0000"/>
                </a:solidFill>
              </a:rPr>
              <a:t>sister</a:t>
            </a:r>
            <a:r>
              <a:rPr lang="hr-HR" sz="2000" b="1" i="1" dirty="0">
                <a:solidFill>
                  <a:srgbClr val="FF0000"/>
                </a:solidFill>
              </a:rPr>
              <a:t> </a:t>
            </a:r>
            <a:r>
              <a:rPr lang="hr-HR" sz="2000" b="1" i="1" dirty="0" err="1">
                <a:solidFill>
                  <a:srgbClr val="FF0000"/>
                </a:solidFill>
              </a:rPr>
              <a:t>advised</a:t>
            </a:r>
            <a:r>
              <a:rPr lang="hr-HR" sz="2000" b="1" i="1" dirty="0">
                <a:solidFill>
                  <a:srgbClr val="FF0000"/>
                </a:solidFill>
              </a:rPr>
              <a:t> me </a:t>
            </a:r>
            <a:r>
              <a:rPr lang="hr-HR" sz="2000" b="1" i="1" dirty="0" err="1">
                <a:solidFill>
                  <a:srgbClr val="FF0000"/>
                </a:solidFill>
              </a:rPr>
              <a:t>not</a:t>
            </a:r>
            <a:r>
              <a:rPr lang="hr-HR" sz="2000" b="1" i="1" dirty="0">
                <a:solidFill>
                  <a:srgbClr val="FF0000"/>
                </a:solidFill>
              </a:rPr>
              <a:t> to </a:t>
            </a:r>
            <a:r>
              <a:rPr lang="hr-HR" sz="2000" b="1" i="1" dirty="0" err="1">
                <a:solidFill>
                  <a:srgbClr val="FF0000"/>
                </a:solidFill>
              </a:rPr>
              <a:t>speak</a:t>
            </a:r>
            <a:r>
              <a:rPr lang="hr-HR" sz="2000" b="1" i="1" dirty="0">
                <a:solidFill>
                  <a:srgbClr val="FF0000"/>
                </a:solidFill>
              </a:rPr>
              <a:t> </a:t>
            </a:r>
            <a:r>
              <a:rPr lang="hr-HR" sz="2000" b="1" i="1" dirty="0" err="1">
                <a:solidFill>
                  <a:srgbClr val="FF0000"/>
                </a:solidFill>
              </a:rPr>
              <a:t>ill</a:t>
            </a:r>
            <a:r>
              <a:rPr lang="hr-HR" sz="2000" b="1" i="1" dirty="0">
                <a:solidFill>
                  <a:srgbClr val="FF0000"/>
                </a:solidFill>
              </a:rPr>
              <a:t> </a:t>
            </a:r>
            <a:r>
              <a:rPr lang="hr-HR" sz="2000" b="1" i="1" dirty="0" err="1">
                <a:solidFill>
                  <a:srgbClr val="FF0000"/>
                </a:solidFill>
              </a:rPr>
              <a:t>of</a:t>
            </a:r>
            <a:r>
              <a:rPr lang="hr-HR" sz="2000" b="1" i="1" dirty="0">
                <a:solidFill>
                  <a:srgbClr val="FF0000"/>
                </a:solidFill>
              </a:rPr>
              <a:t> </a:t>
            </a:r>
            <a:r>
              <a:rPr lang="hr-HR" sz="2000" b="1" i="1" dirty="0" err="1">
                <a:solidFill>
                  <a:srgbClr val="FF0000"/>
                </a:solidFill>
              </a:rPr>
              <a:t>my</a:t>
            </a:r>
            <a:r>
              <a:rPr lang="hr-HR" sz="2000" b="1" i="1" dirty="0">
                <a:solidFill>
                  <a:srgbClr val="FF0000"/>
                </a:solidFill>
              </a:rPr>
              <a:t> </a:t>
            </a:r>
            <a:r>
              <a:rPr lang="hr-HR" sz="2000" b="1" i="1" dirty="0" err="1">
                <a:solidFill>
                  <a:srgbClr val="FF0000"/>
                </a:solidFill>
              </a:rPr>
              <a:t>cousins</a:t>
            </a:r>
            <a:r>
              <a:rPr lang="hr-HR" sz="2000" b="1" i="1" dirty="0">
                <a:solidFill>
                  <a:srgbClr val="FF0000"/>
                </a:solidFill>
              </a:rPr>
              <a:t>.</a:t>
            </a:r>
          </a:p>
          <a:p>
            <a:pPr marL="0" indent="0">
              <a:buNone/>
            </a:pPr>
            <a:r>
              <a:rPr lang="hr-HR" sz="2000" b="1" i="1" dirty="0">
                <a:solidFill>
                  <a:srgbClr val="FF0000"/>
                </a:solidFill>
              </a:rPr>
              <a:t>5 My </a:t>
            </a:r>
            <a:r>
              <a:rPr lang="hr-HR" sz="2000" b="1" i="1" dirty="0" err="1">
                <a:solidFill>
                  <a:srgbClr val="FF0000"/>
                </a:solidFill>
              </a:rPr>
              <a:t>grandson</a:t>
            </a:r>
            <a:r>
              <a:rPr lang="hr-HR" sz="2000" b="1" i="1" dirty="0">
                <a:solidFill>
                  <a:srgbClr val="FF0000"/>
                </a:solidFill>
              </a:rPr>
              <a:t> </a:t>
            </a:r>
            <a:r>
              <a:rPr lang="hr-HR" sz="2000" b="1" i="1" dirty="0" err="1">
                <a:solidFill>
                  <a:srgbClr val="FF0000"/>
                </a:solidFill>
              </a:rPr>
              <a:t>warned</a:t>
            </a:r>
            <a:r>
              <a:rPr lang="hr-HR" sz="2000" b="1" i="1" dirty="0">
                <a:solidFill>
                  <a:srgbClr val="FF0000"/>
                </a:solidFill>
              </a:rPr>
              <a:t> me </a:t>
            </a:r>
            <a:r>
              <a:rPr lang="hr-HR" sz="2000" b="1" i="1" dirty="0" err="1">
                <a:solidFill>
                  <a:srgbClr val="FF0000"/>
                </a:solidFill>
              </a:rPr>
              <a:t>not</a:t>
            </a:r>
            <a:r>
              <a:rPr lang="hr-HR" sz="2000" b="1" i="1" dirty="0">
                <a:solidFill>
                  <a:srgbClr val="FF0000"/>
                </a:solidFill>
              </a:rPr>
              <a:t> to </a:t>
            </a:r>
            <a:r>
              <a:rPr lang="hr-HR" sz="2000" b="1" i="1" dirty="0" err="1">
                <a:solidFill>
                  <a:srgbClr val="FF0000"/>
                </a:solidFill>
              </a:rPr>
              <a:t>be</a:t>
            </a:r>
            <a:r>
              <a:rPr lang="hr-HR" sz="2000" b="1" i="1" dirty="0">
                <a:solidFill>
                  <a:srgbClr val="FF0000"/>
                </a:solidFill>
              </a:rPr>
              <a:t> </a:t>
            </a:r>
            <a:r>
              <a:rPr lang="hr-HR" sz="2000" b="1" i="1" dirty="0" err="1">
                <a:solidFill>
                  <a:srgbClr val="FF0000"/>
                </a:solidFill>
              </a:rPr>
              <a:t>so</a:t>
            </a:r>
            <a:r>
              <a:rPr lang="hr-HR" sz="2000" b="1" i="1" dirty="0">
                <a:solidFill>
                  <a:srgbClr val="FF0000"/>
                </a:solidFill>
              </a:rPr>
              <a:t> naive.</a:t>
            </a:r>
          </a:p>
          <a:p>
            <a:pPr marL="0" indent="0">
              <a:buNone/>
            </a:pPr>
            <a:r>
              <a:rPr lang="hr-HR" sz="2000" b="1" i="1" dirty="0">
                <a:solidFill>
                  <a:srgbClr val="FF0000"/>
                </a:solidFill>
              </a:rPr>
              <a:t>6 Phillip </a:t>
            </a:r>
            <a:r>
              <a:rPr lang="hr-HR" sz="2000" b="1" i="1" dirty="0" err="1">
                <a:solidFill>
                  <a:srgbClr val="FF0000"/>
                </a:solidFill>
              </a:rPr>
              <a:t>begged</a:t>
            </a:r>
            <a:r>
              <a:rPr lang="hr-HR" sz="2000" b="1" i="1" dirty="0">
                <a:solidFill>
                  <a:srgbClr val="FF0000"/>
                </a:solidFill>
              </a:rPr>
              <a:t> me </a:t>
            </a:r>
            <a:r>
              <a:rPr lang="hr-HR" sz="2000" b="1" i="1" dirty="0" err="1">
                <a:solidFill>
                  <a:srgbClr val="FF0000"/>
                </a:solidFill>
              </a:rPr>
              <a:t>not</a:t>
            </a:r>
            <a:r>
              <a:rPr lang="hr-HR" sz="2000" b="1" i="1" dirty="0">
                <a:solidFill>
                  <a:srgbClr val="FF0000"/>
                </a:solidFill>
              </a:rPr>
              <a:t> to </a:t>
            </a:r>
            <a:r>
              <a:rPr lang="hr-HR" sz="2000" b="1" i="1" dirty="0" err="1">
                <a:solidFill>
                  <a:srgbClr val="FF0000"/>
                </a:solidFill>
              </a:rPr>
              <a:t>tell</a:t>
            </a:r>
            <a:r>
              <a:rPr lang="hr-HR" sz="2000" b="1" i="1" dirty="0">
                <a:solidFill>
                  <a:srgbClr val="FF0000"/>
                </a:solidFill>
              </a:rPr>
              <a:t> </a:t>
            </a:r>
            <a:r>
              <a:rPr lang="hr-HR" sz="2000" b="1" i="1" dirty="0" err="1">
                <a:solidFill>
                  <a:srgbClr val="FF0000"/>
                </a:solidFill>
              </a:rPr>
              <a:t>anyone</a:t>
            </a:r>
            <a:r>
              <a:rPr lang="hr-HR" sz="2000" b="1" i="1" dirty="0">
                <a:solidFill>
                  <a:srgbClr val="FF0000"/>
                </a:solidFill>
              </a:rPr>
              <a:t>.</a:t>
            </a:r>
            <a:endParaRPr lang="hr-HR" sz="2000" i="1" dirty="0">
              <a:solidFill>
                <a:srgbClr val="FF0000"/>
              </a:solidFill>
            </a:endParaRP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xmlns="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82501" y="15296"/>
            <a:ext cx="5545342" cy="347060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xmlns="" id="{DBD423D9-25C8-47C4-96A2-09B36342942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569168" y="3536299"/>
            <a:ext cx="5158676" cy="337837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xmlns="" id="{E32CAC48-3A95-4FC4-942E-E42E64B5C2AA}"/>
              </a:ext>
            </a:extLst>
          </p:cNvPr>
          <p:cNvSpPr txBox="1">
            <a:spLocks/>
          </p:cNvSpPr>
          <p:nvPr/>
        </p:nvSpPr>
        <p:spPr>
          <a:xfrm>
            <a:off x="5897787" y="4345103"/>
            <a:ext cx="6281656" cy="25285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You have probably spoken to some of</a:t>
            </a:r>
            <a:r>
              <a:rPr lang="hr-HR" sz="2000" b="1" dirty="0"/>
              <a:t> </a:t>
            </a:r>
            <a:r>
              <a:rPr lang="en-US" sz="2000" b="1" dirty="0"/>
              <a:t>these people. What did they tell you?</a:t>
            </a:r>
            <a:r>
              <a:rPr lang="hr-HR" sz="2000" b="1" dirty="0"/>
              <a:t> </a:t>
            </a:r>
            <a:r>
              <a:rPr lang="en-US" sz="2000" b="1" dirty="0"/>
              <a:t>Use reported speech.</a:t>
            </a:r>
            <a:r>
              <a:rPr lang="hr-HR" sz="2000" b="1" i="1" dirty="0"/>
              <a:t/>
            </a:r>
            <a:br>
              <a:rPr lang="hr-HR" sz="2000" b="1" i="1" dirty="0"/>
            </a:br>
            <a:r>
              <a:rPr lang="hr-HR" sz="2000" i="1" dirty="0"/>
              <a:t>Vjerojatno si nekad razgovarao s navedenim osobama. Što su ti one tom prigodom rekle? Koristi neupravni govor.</a:t>
            </a:r>
          </a:p>
        </p:txBody>
      </p:sp>
    </p:spTree>
    <p:extLst>
      <p:ext uri="{BB962C8B-B14F-4D97-AF65-F5344CB8AC3E}">
        <p14:creationId xmlns:p14="http://schemas.microsoft.com/office/powerpoint/2010/main" xmlns="" val="28318518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8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Vidi izvornu sliku">
            <a:hlinkClick r:id="rId2"/>
            <a:extLst>
              <a:ext uri="{FF2B5EF4-FFF2-40B4-BE49-F238E27FC236}">
                <a16:creationId xmlns:a16="http://schemas.microsoft.com/office/drawing/2014/main" xmlns="" id="{6BA641E9-5DDA-4268-823C-EA079F6938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0652" y="633299"/>
            <a:ext cx="381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xmlns="" id="{1F7A7896-D79D-47A4-AFB4-2DC8CCB3DB95}"/>
              </a:ext>
            </a:extLst>
          </p:cNvPr>
          <p:cNvSpPr txBox="1">
            <a:spLocks/>
          </p:cNvSpPr>
          <p:nvPr/>
        </p:nvSpPr>
        <p:spPr>
          <a:xfrm>
            <a:off x="0" y="2384380"/>
            <a:ext cx="4851305" cy="449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b="1" dirty="0"/>
              <a:t>Open the following link and then click on LEARN MORE! </a:t>
            </a:r>
            <a:r>
              <a:rPr lang="hr-HR" sz="2000" i="1" dirty="0"/>
              <a:t/>
            </a:r>
            <a:br>
              <a:rPr lang="hr-HR" sz="2000" i="1" dirty="0"/>
            </a:br>
            <a:r>
              <a:rPr lang="hr-HR" sz="2000" i="1" dirty="0"/>
              <a:t/>
            </a:r>
            <a:br>
              <a:rPr lang="hr-HR" sz="2000" i="1" dirty="0"/>
            </a:br>
            <a:r>
              <a:rPr lang="hr-HR" sz="2000" u="sng" dirty="0">
                <a:hlinkClick r:id="rId4"/>
              </a:rPr>
              <a:t>https://www.e-sfera.hr/dodatni-digitalni-sadrzaji/d9b4a86f-39b5-4255-80ca-62999e6c64b0/</a:t>
            </a:r>
            <a:endParaRPr lang="hr-HR" sz="2000" u="sng" dirty="0"/>
          </a:p>
          <a:p>
            <a:pPr marL="0" indent="0" algn="ctr">
              <a:buNone/>
            </a:pPr>
            <a:r>
              <a:rPr lang="hr-HR" sz="2000" b="1" u="sng" dirty="0" err="1"/>
              <a:t>Emojis</a:t>
            </a:r>
            <a:r>
              <a:rPr lang="hr-HR" sz="2000" b="1" u="sng" dirty="0"/>
              <a:t> </a:t>
            </a:r>
            <a:r>
              <a:rPr lang="hr-HR" sz="2000" b="1" u="sng" dirty="0" err="1"/>
              <a:t>all</a:t>
            </a:r>
            <a:r>
              <a:rPr lang="hr-HR" sz="2000" b="1" u="sng" dirty="0"/>
              <a:t> </a:t>
            </a:r>
            <a:r>
              <a:rPr lang="hr-HR" sz="2000" b="1" u="sng" dirty="0" err="1"/>
              <a:t>around</a:t>
            </a:r>
            <a:r>
              <a:rPr lang="hr-HR" sz="2000" b="1" u="sng" dirty="0"/>
              <a:t>!</a:t>
            </a:r>
          </a:p>
          <a:p>
            <a:pPr marL="0" indent="0" algn="ctr">
              <a:buNone/>
            </a:pPr>
            <a:r>
              <a:rPr lang="hr-HR" sz="2000" b="1" dirty="0"/>
              <a:t>Read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texts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b="1" dirty="0"/>
              <a:t>do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tasks</a:t>
            </a:r>
            <a:r>
              <a:rPr lang="hr-HR" sz="2000" b="1" dirty="0"/>
              <a:t> </a:t>
            </a:r>
            <a:r>
              <a:rPr lang="hr-HR" sz="2000" b="1" dirty="0" err="1"/>
              <a:t>bellow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text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Pročitaj tekstove i riješi zadatke ispod teksta.</a:t>
            </a:r>
            <a:endParaRPr lang="hr-HR" sz="2000" b="1" dirty="0"/>
          </a:p>
          <a:p>
            <a:pPr marL="0" indent="0" algn="ctr">
              <a:buNone/>
            </a:pPr>
            <a:endParaRPr lang="hr-HR" sz="2000" b="1" dirty="0"/>
          </a:p>
        </p:txBody>
      </p:sp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xmlns="" id="{F33B496C-C051-4B9F-BA93-9875A7593AF5}"/>
              </a:ext>
            </a:extLst>
          </p:cNvPr>
          <p:cNvSpPr txBox="1">
            <a:spLocks/>
          </p:cNvSpPr>
          <p:nvPr/>
        </p:nvSpPr>
        <p:spPr>
          <a:xfrm>
            <a:off x="4826146" y="24676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/>
              <a:t> 89.</a:t>
            </a:r>
            <a:r>
              <a:rPr lang="hr-HR" sz="2000" b="1" dirty="0"/>
              <a:t/>
            </a:r>
            <a:br>
              <a:rPr lang="hr-HR" sz="2000" b="1" dirty="0"/>
            </a:br>
            <a:r>
              <a:rPr lang="hr-HR" sz="2000" b="1" dirty="0"/>
              <a:t/>
            </a:r>
            <a:br>
              <a:rPr lang="hr-HR" sz="2000" b="1" dirty="0"/>
            </a:br>
            <a:endParaRPr lang="hr-HR" sz="2000" i="1" dirty="0"/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xmlns="" id="{C866E628-3EB4-41B5-8F7E-68CF5D34C85B}"/>
              </a:ext>
            </a:extLst>
          </p:cNvPr>
          <p:cNvSpPr txBox="1">
            <a:spLocks/>
          </p:cNvSpPr>
          <p:nvPr/>
        </p:nvSpPr>
        <p:spPr>
          <a:xfrm>
            <a:off x="4841423" y="678124"/>
            <a:ext cx="7315354" cy="65578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Turn</a:t>
            </a:r>
            <a:r>
              <a:rPr lang="hr-HR" sz="2000" b="1" dirty="0"/>
              <a:t> </a:t>
            </a:r>
            <a:r>
              <a:rPr lang="hr-HR" sz="2000" b="1" dirty="0" err="1"/>
              <a:t>these</a:t>
            </a:r>
            <a:r>
              <a:rPr lang="hr-HR" sz="2000" b="1" dirty="0"/>
              <a:t> </a:t>
            </a:r>
            <a:r>
              <a:rPr lang="hr-HR" sz="2000" b="1" dirty="0" err="1"/>
              <a:t>sentences</a:t>
            </a:r>
            <a:r>
              <a:rPr lang="hr-HR" sz="2000" b="1" dirty="0"/>
              <a:t> </a:t>
            </a:r>
            <a:r>
              <a:rPr lang="hr-HR" sz="2000" b="1" dirty="0" err="1"/>
              <a:t>into</a:t>
            </a:r>
            <a:r>
              <a:rPr lang="hr-HR" sz="2000" b="1" dirty="0"/>
              <a:t> </a:t>
            </a:r>
            <a:r>
              <a:rPr lang="hr-HR" sz="2000" b="1" dirty="0" err="1"/>
              <a:t>indirect</a:t>
            </a:r>
            <a:r>
              <a:rPr lang="hr-HR" sz="2000" b="1" dirty="0"/>
              <a:t> </a:t>
            </a:r>
            <a:r>
              <a:rPr lang="hr-HR" sz="2000" b="1" dirty="0" err="1"/>
              <a:t>speech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Pretvori rečenice u neupravni govor.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xmlns="" id="{50633162-79C5-47CC-9E81-0B4A7BE23537}"/>
              </a:ext>
            </a:extLst>
          </p:cNvPr>
          <p:cNvSpPr txBox="1">
            <a:spLocks/>
          </p:cNvSpPr>
          <p:nvPr/>
        </p:nvSpPr>
        <p:spPr>
          <a:xfrm>
            <a:off x="1" y="5579711"/>
            <a:ext cx="4826145" cy="35884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Check</a:t>
            </a:r>
            <a:r>
              <a:rPr lang="hr-HR" sz="2000" b="1" dirty="0"/>
              <a:t> </a:t>
            </a:r>
            <a:r>
              <a:rPr lang="hr-HR" sz="2000" b="1" dirty="0" err="1"/>
              <a:t>what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have</a:t>
            </a:r>
            <a:r>
              <a:rPr lang="hr-HR" sz="2000" b="1" dirty="0"/>
              <a:t> </a:t>
            </a:r>
            <a:r>
              <a:rPr lang="hr-HR" sz="2000" b="1" dirty="0" err="1"/>
              <a:t>learnt</a:t>
            </a:r>
            <a:r>
              <a:rPr lang="hr-HR" sz="2000" b="1" dirty="0"/>
              <a:t>. </a:t>
            </a:r>
            <a:br>
              <a:rPr lang="hr-HR" sz="2000" b="1" dirty="0"/>
            </a:br>
            <a:r>
              <a:rPr lang="hr-HR" sz="2000" i="1" dirty="0"/>
              <a:t>Provjeri što si naučio: </a:t>
            </a:r>
            <a:br>
              <a:rPr lang="hr-HR" sz="2000" i="1" dirty="0"/>
            </a:br>
            <a:r>
              <a:rPr lang="hr-HR" sz="2000" i="1" dirty="0">
                <a:hlinkClick r:id="rId5"/>
              </a:rPr>
              <a:t>https://www.bookwidgets.com/play/ECAGPEC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84B481DD-9162-4DEB-8042-9F219D60823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-1708" y="-15501"/>
            <a:ext cx="4827854" cy="6861479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xmlns="" id="{3D7FE03D-5576-4F43-AE17-C47E5207FE6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408144" y="1406472"/>
            <a:ext cx="11375712" cy="501146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xmlns="" id="{BF9E2C72-CE90-489E-A29E-9B79CE3409A1}"/>
              </a:ext>
            </a:extLst>
          </p:cNvPr>
          <p:cNvSpPr txBox="1">
            <a:spLocks/>
          </p:cNvSpPr>
          <p:nvPr/>
        </p:nvSpPr>
        <p:spPr>
          <a:xfrm>
            <a:off x="2528596" y="3233754"/>
            <a:ext cx="908801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to </a:t>
            </a:r>
            <a:r>
              <a:rPr lang="hr-HR" sz="1800" i="1" dirty="0" err="1">
                <a:solidFill>
                  <a:srgbClr val="FF0000"/>
                </a:solidFill>
              </a:rPr>
              <a:t>remove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everything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from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the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desks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xmlns="" id="{327E1B05-1757-4242-9130-A9ABCC64C23A}"/>
              </a:ext>
            </a:extLst>
          </p:cNvPr>
          <p:cNvSpPr txBox="1">
            <a:spLocks/>
          </p:cNvSpPr>
          <p:nvPr/>
        </p:nvSpPr>
        <p:spPr>
          <a:xfrm>
            <a:off x="3316941" y="4123973"/>
            <a:ext cx="830107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to </a:t>
            </a:r>
            <a:r>
              <a:rPr lang="hr-HR" sz="1800" i="1" dirty="0" err="1">
                <a:solidFill>
                  <a:srgbClr val="FF0000"/>
                </a:solidFill>
              </a:rPr>
              <a:t>choose</a:t>
            </a:r>
            <a:r>
              <a:rPr lang="hr-HR" sz="1800" i="1" dirty="0">
                <a:solidFill>
                  <a:srgbClr val="FF0000"/>
                </a:solidFill>
              </a:rPr>
              <a:t> a </a:t>
            </a:r>
            <a:r>
              <a:rPr lang="hr-HR" sz="1800" i="1" dirty="0" err="1">
                <a:solidFill>
                  <a:srgbClr val="FF0000"/>
                </a:solidFill>
              </a:rPr>
              <a:t>job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that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would</a:t>
            </a:r>
            <a:r>
              <a:rPr lang="hr-HR" sz="1800" i="1" dirty="0">
                <a:solidFill>
                  <a:srgbClr val="FF0000"/>
                </a:solidFill>
              </a:rPr>
              <a:t> make me </a:t>
            </a:r>
            <a:r>
              <a:rPr lang="hr-HR" sz="1800" i="1" dirty="0" err="1">
                <a:solidFill>
                  <a:srgbClr val="FF0000"/>
                </a:solidFill>
              </a:rPr>
              <a:t>happy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xmlns="" id="{B2186943-C0B4-49EC-98A0-374CE99A2F52}"/>
              </a:ext>
            </a:extLst>
          </p:cNvPr>
          <p:cNvSpPr txBox="1">
            <a:spLocks/>
          </p:cNvSpPr>
          <p:nvPr/>
        </p:nvSpPr>
        <p:spPr>
          <a:xfrm>
            <a:off x="2725270" y="5027232"/>
            <a:ext cx="8891341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to </a:t>
            </a:r>
            <a:r>
              <a:rPr lang="hr-HR" sz="1800" i="1" dirty="0" err="1">
                <a:solidFill>
                  <a:srgbClr val="FF0000"/>
                </a:solidFill>
              </a:rPr>
              <a:t>go</a:t>
            </a:r>
            <a:r>
              <a:rPr lang="hr-HR" sz="1800" i="1" dirty="0">
                <a:solidFill>
                  <a:srgbClr val="FF0000"/>
                </a:solidFill>
              </a:rPr>
              <a:t> to </a:t>
            </a:r>
            <a:r>
              <a:rPr lang="hr-HR" sz="1800" i="1" dirty="0" err="1">
                <a:solidFill>
                  <a:srgbClr val="FF0000"/>
                </a:solidFill>
              </a:rPr>
              <a:t>the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store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and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get</a:t>
            </a:r>
            <a:r>
              <a:rPr lang="hr-HR" sz="1800" i="1" dirty="0">
                <a:solidFill>
                  <a:srgbClr val="FF0000"/>
                </a:solidFill>
              </a:rPr>
              <a:t> some </a:t>
            </a:r>
            <a:r>
              <a:rPr lang="hr-HR" sz="1800" i="1" dirty="0" err="1">
                <a:solidFill>
                  <a:srgbClr val="FF0000"/>
                </a:solidFill>
              </a:rPr>
              <a:t>milk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xmlns="" id="{15FD36EF-6111-42E7-91EE-C5C960F167B4}"/>
              </a:ext>
            </a:extLst>
          </p:cNvPr>
          <p:cNvSpPr txBox="1">
            <a:spLocks/>
          </p:cNvSpPr>
          <p:nvPr/>
        </p:nvSpPr>
        <p:spPr>
          <a:xfrm>
            <a:off x="2725270" y="5922153"/>
            <a:ext cx="908801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not</a:t>
            </a:r>
            <a:r>
              <a:rPr lang="hr-HR" sz="1800" i="1" dirty="0">
                <a:solidFill>
                  <a:srgbClr val="FF0000"/>
                </a:solidFill>
              </a:rPr>
              <a:t> to </a:t>
            </a:r>
            <a:r>
              <a:rPr lang="hr-HR" sz="1800" i="1" dirty="0" err="1">
                <a:solidFill>
                  <a:srgbClr val="FF0000"/>
                </a:solidFill>
              </a:rPr>
              <a:t>tell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anyone</a:t>
            </a:r>
            <a:endParaRPr lang="hr-HR" sz="18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256892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p"/>
      <p:bldP spid="7" grpId="0" uiExpand="1" build="p"/>
      <p:bldP spid="9" grpId="0" build="p"/>
      <p:bldP spid="10" grpId="0"/>
      <p:bldP spid="11" grpId="0"/>
      <p:bldP spid="12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1280" y="836"/>
            <a:ext cx="4820119" cy="6852848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8557884" y="2957597"/>
            <a:ext cx="3634117" cy="39093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Write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exact</a:t>
            </a:r>
            <a:r>
              <a:rPr lang="hr-HR" sz="2000" b="1" dirty="0"/>
              <a:t> </a:t>
            </a:r>
            <a:r>
              <a:rPr lang="hr-HR" sz="2000" b="1" dirty="0" err="1"/>
              <a:t>sentences</a:t>
            </a:r>
            <a:r>
              <a:rPr lang="hr-HR" sz="2000" b="1" dirty="0"/>
              <a:t> </a:t>
            </a:r>
            <a:r>
              <a:rPr lang="hr-HR" sz="2000" b="1" dirty="0" err="1"/>
              <a:t>that</a:t>
            </a:r>
            <a:r>
              <a:rPr lang="hr-HR" sz="2000" b="1" dirty="0"/>
              <a:t> </a:t>
            </a:r>
            <a:r>
              <a:rPr lang="hr-HR" sz="2000" b="1" dirty="0" err="1"/>
              <a:t>this</a:t>
            </a:r>
            <a:r>
              <a:rPr lang="hr-HR" sz="2000" b="1" dirty="0"/>
              <a:t> </a:t>
            </a:r>
            <a:r>
              <a:rPr lang="hr-HR" sz="2000" b="1" dirty="0" err="1"/>
              <a:t>person</a:t>
            </a:r>
            <a:r>
              <a:rPr lang="hr-HR" sz="2000" b="1" dirty="0"/>
              <a:t> </a:t>
            </a:r>
            <a:r>
              <a:rPr lang="hr-HR" sz="2000" b="1" dirty="0" err="1"/>
              <a:t>said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Napiši rečenice koje su zaista izgovorene.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xmlns="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59463" y="0"/>
            <a:ext cx="8250238" cy="686696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xmlns="" id="{9D00E08B-154D-4942-A4B9-2B3DAFE58223}"/>
              </a:ext>
            </a:extLst>
          </p:cNvPr>
          <p:cNvSpPr txBox="1">
            <a:spLocks/>
          </p:cNvSpPr>
          <p:nvPr/>
        </p:nvSpPr>
        <p:spPr>
          <a:xfrm>
            <a:off x="402266" y="4362313"/>
            <a:ext cx="800743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Could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you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help</a:t>
            </a:r>
            <a:r>
              <a:rPr lang="hr-HR" sz="1800" i="1" dirty="0">
                <a:solidFill>
                  <a:srgbClr val="FF0000"/>
                </a:solidFill>
              </a:rPr>
              <a:t> me </a:t>
            </a:r>
            <a:r>
              <a:rPr lang="hr-HR" sz="1800" i="1" dirty="0" err="1">
                <a:solidFill>
                  <a:srgbClr val="FF0000"/>
                </a:solidFill>
              </a:rPr>
              <a:t>find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Mitzy</a:t>
            </a:r>
            <a:r>
              <a:rPr lang="hr-HR" sz="1800" i="1" dirty="0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xmlns="" id="{77309DCE-B6D0-437F-8CCE-C9E9B2475495}"/>
              </a:ext>
            </a:extLst>
          </p:cNvPr>
          <p:cNvSpPr txBox="1">
            <a:spLocks/>
          </p:cNvSpPr>
          <p:nvPr/>
        </p:nvSpPr>
        <p:spPr>
          <a:xfrm>
            <a:off x="402266" y="4664092"/>
            <a:ext cx="800743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Would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you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like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ro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have</a:t>
            </a:r>
            <a:r>
              <a:rPr lang="hr-HR" sz="1800" i="1" dirty="0">
                <a:solidFill>
                  <a:srgbClr val="FF0000"/>
                </a:solidFill>
              </a:rPr>
              <a:t> a </a:t>
            </a:r>
            <a:r>
              <a:rPr lang="hr-HR" sz="1800" i="1" dirty="0" err="1">
                <a:solidFill>
                  <a:srgbClr val="FF0000"/>
                </a:solidFill>
              </a:rPr>
              <a:t>cup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of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tea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in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my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garden</a:t>
            </a:r>
            <a:r>
              <a:rPr lang="hr-HR" sz="1800" i="1" dirty="0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xmlns="" id="{ECF6DD3B-648B-4511-B004-4999B89FD308}"/>
              </a:ext>
            </a:extLst>
          </p:cNvPr>
          <p:cNvSpPr txBox="1">
            <a:spLocks/>
          </p:cNvSpPr>
          <p:nvPr/>
        </p:nvSpPr>
        <p:spPr>
          <a:xfrm>
            <a:off x="402266" y="4975963"/>
            <a:ext cx="800743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Be </a:t>
            </a:r>
            <a:r>
              <a:rPr lang="hr-HR" sz="1800" i="1" dirty="0" err="1">
                <a:solidFill>
                  <a:srgbClr val="FF0000"/>
                </a:solidFill>
              </a:rPr>
              <a:t>careful</a:t>
            </a:r>
            <a:r>
              <a:rPr lang="hr-HR" sz="1800" i="1" dirty="0">
                <a:solidFill>
                  <a:srgbClr val="FF0000"/>
                </a:solidFill>
              </a:rPr>
              <a:t>. </a:t>
            </a:r>
            <a:r>
              <a:rPr lang="hr-HR" sz="1800" i="1" dirty="0" err="1">
                <a:solidFill>
                  <a:srgbClr val="FF0000"/>
                </a:solidFill>
              </a:rPr>
              <a:t>This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chair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is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broken</a:t>
            </a:r>
            <a:r>
              <a:rPr lang="hr-HR" sz="1800" i="1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xmlns="" id="{F08584ED-033D-4950-B12D-4ACF9F3D0060}"/>
              </a:ext>
            </a:extLst>
          </p:cNvPr>
          <p:cNvSpPr txBox="1">
            <a:spLocks/>
          </p:cNvSpPr>
          <p:nvPr/>
        </p:nvSpPr>
        <p:spPr>
          <a:xfrm>
            <a:off x="402266" y="5286343"/>
            <a:ext cx="800743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Could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you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fix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it</a:t>
            </a:r>
            <a:r>
              <a:rPr lang="hr-HR" sz="1800" i="1" dirty="0">
                <a:solidFill>
                  <a:srgbClr val="FF0000"/>
                </a:solidFill>
              </a:rPr>
              <a:t> for me?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xmlns="" id="{82C14CE8-98EE-43F4-836B-B9D1862225D2}"/>
              </a:ext>
            </a:extLst>
          </p:cNvPr>
          <p:cNvSpPr txBox="1">
            <a:spLocks/>
          </p:cNvSpPr>
          <p:nvPr/>
        </p:nvSpPr>
        <p:spPr>
          <a:xfrm>
            <a:off x="402266" y="5596433"/>
            <a:ext cx="800743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You </a:t>
            </a:r>
            <a:r>
              <a:rPr lang="hr-HR" sz="1800" i="1" dirty="0" err="1">
                <a:solidFill>
                  <a:srgbClr val="FF0000"/>
                </a:solidFill>
              </a:rPr>
              <a:t>should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not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be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angry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in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life</a:t>
            </a:r>
            <a:r>
              <a:rPr lang="hr-HR" sz="1800" i="1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xmlns="" id="{0941CE80-3FA2-4D92-8691-1191A65510E2}"/>
              </a:ext>
            </a:extLst>
          </p:cNvPr>
          <p:cNvSpPr txBox="1">
            <a:spLocks/>
          </p:cNvSpPr>
          <p:nvPr/>
        </p:nvSpPr>
        <p:spPr>
          <a:xfrm>
            <a:off x="402265" y="5911424"/>
            <a:ext cx="800743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When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you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get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mad</a:t>
            </a:r>
            <a:r>
              <a:rPr lang="hr-HR" sz="1800" i="1" dirty="0">
                <a:solidFill>
                  <a:srgbClr val="FF0000"/>
                </a:solidFill>
              </a:rPr>
              <a:t>, </a:t>
            </a:r>
            <a:r>
              <a:rPr lang="hr-HR" sz="1800" i="1" dirty="0" err="1">
                <a:solidFill>
                  <a:srgbClr val="FF0000"/>
                </a:solidFill>
              </a:rPr>
              <a:t>breathe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in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and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breathe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out</a:t>
            </a:r>
            <a:r>
              <a:rPr lang="hr-HR" sz="1800" i="1" dirty="0">
                <a:solidFill>
                  <a:srgbClr val="FF0000"/>
                </a:solidFill>
              </a:rPr>
              <a:t>. 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xmlns="" id="{ED9F981E-A633-4C9C-AB45-7725D31A2B9D}"/>
              </a:ext>
            </a:extLst>
          </p:cNvPr>
          <p:cNvSpPr txBox="1">
            <a:spLocks/>
          </p:cNvSpPr>
          <p:nvPr/>
        </p:nvSpPr>
        <p:spPr>
          <a:xfrm>
            <a:off x="402264" y="6222541"/>
            <a:ext cx="800743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Please</a:t>
            </a:r>
            <a:r>
              <a:rPr lang="hr-HR" sz="1800" i="1" dirty="0">
                <a:solidFill>
                  <a:srgbClr val="FF0000"/>
                </a:solidFill>
              </a:rPr>
              <a:t>, </a:t>
            </a:r>
            <a:r>
              <a:rPr lang="hr-HR" sz="1800" i="1" dirty="0" err="1">
                <a:solidFill>
                  <a:srgbClr val="FF0000"/>
                </a:solidFill>
              </a:rPr>
              <a:t>promise</a:t>
            </a:r>
            <a:r>
              <a:rPr lang="hr-HR" sz="1800" i="1" dirty="0">
                <a:solidFill>
                  <a:srgbClr val="FF0000"/>
                </a:solidFill>
              </a:rPr>
              <a:t> me </a:t>
            </a:r>
            <a:r>
              <a:rPr lang="hr-HR" sz="1800" i="1" dirty="0" err="1">
                <a:solidFill>
                  <a:srgbClr val="FF0000"/>
                </a:solidFill>
              </a:rPr>
              <a:t>that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you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will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spend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every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day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doing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things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that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you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like</a:t>
            </a:r>
            <a:r>
              <a:rPr lang="hr-HR" sz="1800" i="1" dirty="0">
                <a:solidFill>
                  <a:srgbClr val="FF0000"/>
                </a:solidFill>
              </a:rPr>
              <a:t>. 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xmlns="" id="{5E5AEAC3-2BDF-4443-8D4E-A8ED13DF82EB}"/>
              </a:ext>
            </a:extLst>
          </p:cNvPr>
          <p:cNvSpPr txBox="1">
            <a:spLocks/>
          </p:cNvSpPr>
          <p:nvPr/>
        </p:nvSpPr>
        <p:spPr>
          <a:xfrm>
            <a:off x="402264" y="6540859"/>
            <a:ext cx="800743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Please</a:t>
            </a:r>
            <a:r>
              <a:rPr lang="hr-HR" sz="1800" i="1" dirty="0">
                <a:solidFill>
                  <a:srgbClr val="FF0000"/>
                </a:solidFill>
              </a:rPr>
              <a:t>, </a:t>
            </a:r>
            <a:r>
              <a:rPr lang="hr-HR" sz="1800" i="1" dirty="0" err="1">
                <a:solidFill>
                  <a:srgbClr val="FF0000"/>
                </a:solidFill>
              </a:rPr>
              <a:t>promise</a:t>
            </a:r>
            <a:r>
              <a:rPr lang="hr-HR" sz="1800" i="1" dirty="0">
                <a:solidFill>
                  <a:srgbClr val="FF0000"/>
                </a:solidFill>
              </a:rPr>
              <a:t> me </a:t>
            </a:r>
            <a:r>
              <a:rPr lang="hr-HR" sz="1800" i="1" dirty="0" err="1">
                <a:solidFill>
                  <a:srgbClr val="FF0000"/>
                </a:solidFill>
              </a:rPr>
              <a:t>that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you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will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come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again</a:t>
            </a:r>
            <a:r>
              <a:rPr lang="hr-HR" sz="1800" i="1" dirty="0">
                <a:solidFill>
                  <a:srgbClr val="FF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20836942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5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xmlns="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39054" y="0"/>
            <a:ext cx="6911115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96.</a:t>
            </a:r>
            <a:br>
              <a:rPr lang="hr-HR" sz="2000" b="1" dirty="0"/>
            </a:br>
            <a:r>
              <a:rPr lang="hr-HR" sz="2000" b="1" dirty="0"/>
              <a:t/>
            </a:r>
            <a:br>
              <a:rPr lang="hr-HR" sz="2000" b="1" dirty="0"/>
            </a:br>
            <a:endParaRPr lang="hr-HR" sz="2000" i="1" dirty="0"/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39054" y="299829"/>
            <a:ext cx="7225788" cy="19323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	</a:t>
            </a:r>
            <a:r>
              <a:rPr lang="hr-HR" sz="2000" b="1" dirty="0" err="1"/>
              <a:t>Listen</a:t>
            </a:r>
            <a:r>
              <a:rPr lang="hr-HR" sz="2000" b="1" dirty="0"/>
              <a:t> to </a:t>
            </a:r>
            <a:r>
              <a:rPr lang="hr-HR" sz="2000" b="1" dirty="0" err="1"/>
              <a:t>Mathias</a:t>
            </a:r>
            <a:r>
              <a:rPr lang="hr-HR" sz="2000" b="1" dirty="0"/>
              <a:t> </a:t>
            </a:r>
            <a:r>
              <a:rPr lang="hr-HR" sz="2000" b="1" dirty="0" err="1"/>
              <a:t>talking</a:t>
            </a:r>
            <a:r>
              <a:rPr lang="hr-HR" sz="2000" b="1" dirty="0"/>
              <a:t> to </a:t>
            </a:r>
            <a:r>
              <a:rPr lang="hr-HR" sz="2000" b="1" dirty="0" err="1"/>
              <a:t>his</a:t>
            </a:r>
            <a:r>
              <a:rPr lang="hr-HR" sz="2000" b="1" dirty="0"/>
              <a:t> </a:t>
            </a:r>
            <a:r>
              <a:rPr lang="hr-HR" sz="2000" b="1" dirty="0" err="1"/>
              <a:t>grandfather</a:t>
            </a:r>
            <a:r>
              <a:rPr lang="hr-HR" sz="2000" b="1" dirty="0"/>
              <a:t>. </a:t>
            </a:r>
            <a:br>
              <a:rPr lang="hr-HR" sz="2000" b="1" dirty="0"/>
            </a:br>
            <a:r>
              <a:rPr lang="hr-HR" sz="2000" b="1" dirty="0"/>
              <a:t>	</a:t>
            </a:r>
            <a:r>
              <a:rPr lang="hr-HR" sz="2000" i="1" dirty="0"/>
              <a:t>Poslušaj </a:t>
            </a:r>
            <a:r>
              <a:rPr lang="hr-HR" sz="2000" i="1" dirty="0" err="1"/>
              <a:t>Mathiasa</a:t>
            </a:r>
            <a:r>
              <a:rPr lang="hr-HR" sz="2000" i="1" dirty="0"/>
              <a:t> i njegov razgovor s djedom.</a:t>
            </a:r>
            <a:br>
              <a:rPr lang="hr-HR" sz="2000" i="1" dirty="0"/>
            </a:br>
            <a:r>
              <a:rPr lang="hr-HR" sz="2000" i="1" dirty="0"/>
              <a:t>	</a:t>
            </a:r>
            <a:r>
              <a:rPr lang="hr-HR" sz="2000" i="1" dirty="0">
                <a:solidFill>
                  <a:srgbClr val="0563C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https://www.e-sfera.hr/dodatni-digitalni-</a:t>
            </a:r>
            <a:r>
              <a:rPr lang="hr-HR" sz="2000" i="1" dirty="0">
                <a:solidFill>
                  <a:schemeClr val="bg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	</a:t>
            </a:r>
            <a:r>
              <a:rPr lang="hr-HR" sz="2000" i="1" dirty="0" err="1">
                <a:solidFill>
                  <a:srgbClr val="0563C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sadrzaji</a:t>
            </a:r>
            <a:r>
              <a:rPr lang="hr-HR" sz="2000" i="1" dirty="0">
                <a:solidFill>
                  <a:srgbClr val="0563C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/d9b4a86f-39b5-4255-80ca-</a:t>
            </a:r>
            <a:r>
              <a:rPr lang="hr-HR" sz="2000" i="1" dirty="0">
                <a:solidFill>
                  <a:schemeClr val="bg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	</a:t>
            </a:r>
            <a:r>
              <a:rPr lang="hr-HR" sz="2000" i="1" dirty="0">
                <a:solidFill>
                  <a:srgbClr val="0563C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62999e6c64b0/assets/audio/23_unit_6__lesson_3__exerci</a:t>
            </a:r>
            <a:r>
              <a:rPr lang="hr-HR" sz="2000" i="1" dirty="0">
                <a:solidFill>
                  <a:schemeClr val="bg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	</a:t>
            </a:r>
            <a:r>
              <a:rPr lang="hr-HR" sz="2000" i="1" dirty="0">
                <a:solidFill>
                  <a:srgbClr val="0563C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se_1_2.mp3</a:t>
            </a:r>
            <a:endParaRPr lang="hr-HR" sz="2000" i="1" dirty="0"/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xmlns="" id="{4B2349A6-8903-43C1-9216-2DE1B381E62F}"/>
              </a:ext>
            </a:extLst>
          </p:cNvPr>
          <p:cNvSpPr txBox="1">
            <a:spLocks/>
          </p:cNvSpPr>
          <p:nvPr/>
        </p:nvSpPr>
        <p:spPr>
          <a:xfrm>
            <a:off x="1" y="0"/>
            <a:ext cx="4839054" cy="718624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b="1" dirty="0"/>
              <a:t>Do you know the meaning of all the emojis?</a:t>
            </a:r>
            <a:r>
              <a:rPr lang="hr-HR" sz="1800" b="1" dirty="0"/>
              <a:t/>
            </a:r>
            <a:br>
              <a:rPr lang="hr-HR" sz="1800" b="1" dirty="0"/>
            </a:br>
            <a:r>
              <a:rPr lang="hr-HR" sz="1800" i="1" dirty="0"/>
              <a:t>Znaš li značenje svih </a:t>
            </a:r>
            <a:r>
              <a:rPr lang="hr-HR" sz="1800" i="1" dirty="0" err="1"/>
              <a:t>emotikona</a:t>
            </a:r>
            <a:r>
              <a:rPr lang="hr-HR" sz="1800" i="1" dirty="0"/>
              <a:t>?</a:t>
            </a:r>
            <a:endParaRPr lang="hr-HR" sz="1800" b="1" dirty="0"/>
          </a:p>
          <a:p>
            <a:pPr marL="0" indent="0">
              <a:buNone/>
            </a:pPr>
            <a:r>
              <a:rPr lang="en-US" sz="1800" b="1" dirty="0"/>
              <a:t>Which ones do you use the most?</a:t>
            </a:r>
            <a:r>
              <a:rPr lang="hr-HR" sz="1800" b="1" dirty="0"/>
              <a:t> </a:t>
            </a:r>
            <a:br>
              <a:rPr lang="hr-HR" sz="1800" b="1" dirty="0"/>
            </a:br>
            <a:r>
              <a:rPr lang="hr-HR" sz="1800" i="1" dirty="0"/>
              <a:t>Koje </a:t>
            </a:r>
            <a:r>
              <a:rPr lang="hr-HR" sz="1800" i="1" dirty="0" err="1"/>
              <a:t>emotikone</a:t>
            </a:r>
            <a:r>
              <a:rPr lang="hr-HR" sz="1800" i="1" dirty="0"/>
              <a:t> najčešće koristiš?</a:t>
            </a:r>
          </a:p>
          <a:p>
            <a:pPr marL="0" indent="0">
              <a:buNone/>
            </a:pPr>
            <a:r>
              <a:rPr lang="hr-HR" sz="1800" b="1" dirty="0" err="1"/>
              <a:t>Which</a:t>
            </a:r>
            <a:r>
              <a:rPr lang="hr-HR" sz="1800" b="1" dirty="0"/>
              <a:t> </a:t>
            </a:r>
            <a:r>
              <a:rPr lang="hr-HR" sz="1800" b="1" dirty="0" err="1"/>
              <a:t>six</a:t>
            </a:r>
            <a:r>
              <a:rPr lang="hr-HR" sz="1800" b="1" dirty="0"/>
              <a:t> </a:t>
            </a:r>
            <a:r>
              <a:rPr lang="hr-HR" sz="1800" b="1" dirty="0" err="1"/>
              <a:t>emojis</a:t>
            </a:r>
            <a:r>
              <a:rPr lang="hr-HR" sz="1800" b="1" dirty="0"/>
              <a:t> </a:t>
            </a:r>
            <a:r>
              <a:rPr lang="hr-HR" sz="1800" b="1" dirty="0" err="1"/>
              <a:t>appear</a:t>
            </a:r>
            <a:r>
              <a:rPr lang="hr-HR" sz="1800" b="1" dirty="0"/>
              <a:t> </a:t>
            </a:r>
            <a:r>
              <a:rPr lang="hr-HR" sz="1800" b="1" dirty="0" err="1"/>
              <a:t>first</a:t>
            </a:r>
            <a:r>
              <a:rPr lang="hr-HR" sz="1800" b="1" dirty="0"/>
              <a:t> on </a:t>
            </a:r>
            <a:r>
              <a:rPr lang="hr-HR" sz="1800" b="1" dirty="0" err="1"/>
              <a:t>your</a:t>
            </a:r>
            <a:r>
              <a:rPr lang="hr-HR" sz="1800" b="1" dirty="0"/>
              <a:t> </a:t>
            </a:r>
            <a:r>
              <a:rPr lang="hr-HR" sz="1800" b="1" dirty="0" err="1"/>
              <a:t>mobile</a:t>
            </a:r>
            <a:r>
              <a:rPr lang="hr-HR" sz="1800" b="1" dirty="0"/>
              <a:t> </a:t>
            </a:r>
            <a:r>
              <a:rPr lang="hr-HR" sz="1800" b="1" dirty="0" err="1"/>
              <a:t>phone</a:t>
            </a:r>
            <a:r>
              <a:rPr lang="en-US" sz="1800" b="1" dirty="0"/>
              <a:t>?</a:t>
            </a:r>
            <a:r>
              <a:rPr lang="hr-HR" sz="1800" b="1" dirty="0"/>
              <a:t> </a:t>
            </a:r>
            <a:r>
              <a:rPr lang="hr-HR" sz="1800" i="1" dirty="0"/>
              <a:t>Kojih šest </a:t>
            </a:r>
            <a:r>
              <a:rPr lang="hr-HR" sz="1800" i="1" dirty="0" err="1"/>
              <a:t>emotikona</a:t>
            </a:r>
            <a:r>
              <a:rPr lang="hr-HR" sz="1800" i="1" dirty="0"/>
              <a:t> se prvi pojavljuju na tvom mobilnom telefonu?</a:t>
            </a:r>
          </a:p>
          <a:p>
            <a:pPr marL="0" indent="0">
              <a:buNone/>
            </a:pPr>
            <a:r>
              <a:rPr lang="hr-HR" sz="1800" b="1" dirty="0" err="1"/>
              <a:t>Try</a:t>
            </a:r>
            <a:r>
              <a:rPr lang="hr-HR" sz="1800" b="1" dirty="0"/>
              <a:t> to </a:t>
            </a:r>
            <a:r>
              <a:rPr lang="hr-HR" sz="1800" b="1" dirty="0" err="1"/>
              <a:t>guess</a:t>
            </a:r>
            <a:r>
              <a:rPr lang="hr-HR" sz="1800" b="1" dirty="0"/>
              <a:t> </a:t>
            </a:r>
            <a:r>
              <a:rPr lang="hr-HR" sz="1800" b="1" dirty="0" err="1"/>
              <a:t>the</a:t>
            </a:r>
            <a:r>
              <a:rPr lang="hr-HR" sz="1800" b="1" dirty="0"/>
              <a:t> title </a:t>
            </a:r>
            <a:r>
              <a:rPr lang="hr-HR" sz="1800" b="1" dirty="0" err="1"/>
              <a:t>of</a:t>
            </a:r>
            <a:r>
              <a:rPr lang="hr-HR" sz="1800" b="1" dirty="0"/>
              <a:t> </a:t>
            </a:r>
            <a:r>
              <a:rPr lang="hr-HR" sz="1800" b="1" dirty="0" err="1"/>
              <a:t>the</a:t>
            </a:r>
            <a:r>
              <a:rPr lang="hr-HR" sz="1800" b="1" dirty="0"/>
              <a:t> </a:t>
            </a:r>
            <a:r>
              <a:rPr lang="hr-HR" sz="1800" b="1" dirty="0" err="1"/>
              <a:t>books</a:t>
            </a:r>
            <a:r>
              <a:rPr lang="hr-HR" sz="1800" b="1" dirty="0"/>
              <a:t>.</a:t>
            </a:r>
            <a:r>
              <a:rPr lang="hr-HR" sz="1800" i="1" dirty="0"/>
              <a:t/>
            </a:r>
            <a:br>
              <a:rPr lang="hr-HR" sz="1800" i="1" dirty="0"/>
            </a:br>
            <a:r>
              <a:rPr lang="hr-HR" sz="1800" i="1" dirty="0"/>
              <a:t>Uz pomoć </a:t>
            </a:r>
            <a:r>
              <a:rPr lang="hr-HR" sz="1800" i="1" dirty="0" err="1"/>
              <a:t>emotikona</a:t>
            </a:r>
            <a:r>
              <a:rPr lang="hr-HR" sz="1800" i="1" dirty="0"/>
              <a:t> pokušaj odgonetnuti naslov knjige.</a:t>
            </a:r>
          </a:p>
          <a:p>
            <a:pPr marL="0" indent="0" algn="ctr">
              <a:buNone/>
            </a:pPr>
            <a:r>
              <a:rPr lang="hr-HR" sz="4000" dirty="0"/>
              <a:t>👦🍫🏭</a:t>
            </a:r>
          </a:p>
          <a:p>
            <a:pPr marL="0" indent="0" algn="ctr">
              <a:buNone/>
            </a:pPr>
            <a:r>
              <a:rPr lang="hr-HR" sz="1800" b="1" dirty="0"/>
              <a:t>Charlie </a:t>
            </a:r>
            <a:r>
              <a:rPr lang="hr-HR" sz="1800" b="1" dirty="0" err="1"/>
              <a:t>and</a:t>
            </a:r>
            <a:r>
              <a:rPr lang="hr-HR" sz="1800" b="1" dirty="0"/>
              <a:t> </a:t>
            </a:r>
            <a:r>
              <a:rPr lang="hr-HR" sz="1800" b="1" dirty="0" err="1"/>
              <a:t>the</a:t>
            </a:r>
            <a:r>
              <a:rPr lang="hr-HR" sz="1800" b="1" dirty="0"/>
              <a:t> </a:t>
            </a:r>
            <a:r>
              <a:rPr lang="hr-HR" sz="1800" b="1" dirty="0" err="1"/>
              <a:t>chocolate</a:t>
            </a:r>
            <a:r>
              <a:rPr lang="hr-HR" sz="1800" b="1" dirty="0"/>
              <a:t> </a:t>
            </a:r>
            <a:r>
              <a:rPr lang="hr-HR" sz="1800" b="1" dirty="0" err="1"/>
              <a:t>factory</a:t>
            </a:r>
            <a:endParaRPr lang="hr-HR" sz="1800" b="1" dirty="0"/>
          </a:p>
          <a:p>
            <a:pPr marL="0" indent="0" algn="ctr">
              <a:buNone/>
            </a:pPr>
            <a:r>
              <a:rPr lang="hr-HR" sz="4000" dirty="0"/>
              <a:t>🐉</a:t>
            </a:r>
            <a:r>
              <a:rPr lang="hr-HR" dirty="0"/>
              <a:t>⛰️</a:t>
            </a:r>
            <a:r>
              <a:rPr lang="hr-HR" sz="4000" dirty="0"/>
              <a:t>💍</a:t>
            </a:r>
          </a:p>
          <a:p>
            <a:pPr marL="0" indent="0" algn="ctr">
              <a:buNone/>
            </a:pPr>
            <a:r>
              <a:rPr lang="hr-HR" sz="1800" b="1" dirty="0" err="1"/>
              <a:t>The</a:t>
            </a:r>
            <a:r>
              <a:rPr lang="hr-HR" sz="1800" b="1" dirty="0"/>
              <a:t> </a:t>
            </a:r>
            <a:r>
              <a:rPr lang="hr-HR" sz="1800" b="1" dirty="0" err="1"/>
              <a:t>Hobbit</a:t>
            </a:r>
            <a:endParaRPr lang="hr-HR" sz="1800" b="1" dirty="0"/>
          </a:p>
          <a:p>
            <a:pPr marL="0" indent="0" algn="ctr">
              <a:buNone/>
            </a:pPr>
            <a:r>
              <a:rPr lang="hr-HR" sz="4000" dirty="0"/>
              <a:t>🤴🦊🌹</a:t>
            </a:r>
          </a:p>
          <a:p>
            <a:pPr marL="0" indent="0" algn="ctr">
              <a:buNone/>
            </a:pPr>
            <a:r>
              <a:rPr lang="hr-HR" sz="1800" b="1" dirty="0" err="1"/>
              <a:t>The</a:t>
            </a:r>
            <a:r>
              <a:rPr lang="hr-HR" sz="1800" b="1" dirty="0"/>
              <a:t> </a:t>
            </a:r>
            <a:r>
              <a:rPr lang="hr-HR" sz="1800" b="1" dirty="0" err="1"/>
              <a:t>Little</a:t>
            </a:r>
            <a:r>
              <a:rPr lang="hr-HR" sz="1800" b="1" dirty="0"/>
              <a:t> Prince</a:t>
            </a:r>
          </a:p>
          <a:p>
            <a:pPr marL="0" indent="0">
              <a:buNone/>
            </a:pPr>
            <a:r>
              <a:rPr lang="hr-HR" sz="1800" b="1" dirty="0" err="1"/>
              <a:t>Create</a:t>
            </a:r>
            <a:r>
              <a:rPr lang="hr-HR" sz="1800" b="1" dirty="0"/>
              <a:t> a </a:t>
            </a:r>
            <a:r>
              <a:rPr lang="hr-HR" sz="1800" b="1" dirty="0" err="1"/>
              <a:t>similar</a:t>
            </a:r>
            <a:r>
              <a:rPr lang="hr-HR" sz="1800" b="1" dirty="0"/>
              <a:t> </a:t>
            </a:r>
            <a:r>
              <a:rPr lang="hr-HR" sz="1800" b="1" dirty="0" err="1"/>
              <a:t>task</a:t>
            </a:r>
            <a:r>
              <a:rPr lang="hr-HR" sz="1800" b="1" dirty="0"/>
              <a:t> </a:t>
            </a:r>
            <a:r>
              <a:rPr lang="hr-HR" sz="1800" b="1" dirty="0" err="1"/>
              <a:t>and</a:t>
            </a:r>
            <a:r>
              <a:rPr lang="hr-HR" sz="1800" b="1" dirty="0"/>
              <a:t> </a:t>
            </a:r>
            <a:r>
              <a:rPr lang="hr-HR" sz="1800" b="1" dirty="0" err="1"/>
              <a:t>share</a:t>
            </a:r>
            <a:r>
              <a:rPr lang="hr-HR" sz="1800" b="1" dirty="0"/>
              <a:t> </a:t>
            </a:r>
            <a:r>
              <a:rPr lang="hr-HR" sz="1800" b="1" dirty="0" err="1"/>
              <a:t>it</a:t>
            </a:r>
            <a:r>
              <a:rPr lang="hr-HR" sz="1800" b="1" dirty="0"/>
              <a:t> </a:t>
            </a:r>
            <a:r>
              <a:rPr lang="hr-HR" sz="1800" b="1" dirty="0" err="1"/>
              <a:t>with</a:t>
            </a:r>
            <a:r>
              <a:rPr lang="hr-HR" sz="1800" b="1" dirty="0"/>
              <a:t> </a:t>
            </a:r>
            <a:r>
              <a:rPr lang="hr-HR" sz="1800" b="1" dirty="0" err="1"/>
              <a:t>your</a:t>
            </a:r>
            <a:r>
              <a:rPr lang="hr-HR" sz="1800" b="1" dirty="0"/>
              <a:t> </a:t>
            </a:r>
            <a:r>
              <a:rPr lang="hr-HR" sz="1800" b="1" dirty="0" err="1"/>
              <a:t>friends</a:t>
            </a:r>
            <a:r>
              <a:rPr lang="hr-HR" sz="1800" b="1" dirty="0"/>
              <a:t>. </a:t>
            </a:r>
            <a:br>
              <a:rPr lang="hr-HR" sz="1800" b="1" dirty="0"/>
            </a:br>
            <a:r>
              <a:rPr lang="hr-HR" sz="1800" i="1" dirty="0"/>
              <a:t>I sam osmisli sličan </a:t>
            </a:r>
            <a:r>
              <a:rPr lang="hr-HR" sz="1800" i="1" dirty="0" smtClean="0"/>
              <a:t>zadatak </a:t>
            </a:r>
            <a:r>
              <a:rPr lang="hr-HR" sz="1800" i="1" dirty="0"/>
              <a:t>te ga podijeli na platformi koju i inače koristiš za nastavu.</a:t>
            </a:r>
            <a:br>
              <a:rPr lang="hr-HR" sz="1800" i="1" dirty="0"/>
            </a:br>
            <a:endParaRPr lang="hr-HR" sz="1800" i="1" dirty="0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0" y="0"/>
            <a:ext cx="4838873" cy="6855734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xmlns="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441831" y="439856"/>
            <a:ext cx="5187320" cy="131430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3" name="25_The_language_of_emojis_SB_p_96_ex_01">
            <a:hlinkClick r:id="" action="ppaction://media"/>
            <a:extLst>
              <a:ext uri="{FF2B5EF4-FFF2-40B4-BE49-F238E27FC236}">
                <a16:creationId xmlns:a16="http://schemas.microsoft.com/office/drawing/2014/main" xmlns="" id="{BFCC3574-ADAF-4F5A-867B-900A83A1A457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6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10217336" y="916082"/>
            <a:ext cx="487363" cy="487363"/>
          </a:xfrm>
          <a:prstGeom prst="rect">
            <a:avLst/>
          </a:prstGeom>
        </p:spPr>
      </p:pic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xmlns="" id="{A1717010-D7D9-4EAD-95EE-C5A8C28C90CF}"/>
              </a:ext>
            </a:extLst>
          </p:cNvPr>
          <p:cNvSpPr txBox="1">
            <a:spLocks/>
          </p:cNvSpPr>
          <p:nvPr/>
        </p:nvSpPr>
        <p:spPr>
          <a:xfrm>
            <a:off x="4839054" y="1975665"/>
            <a:ext cx="7225788" cy="14533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Who </a:t>
            </a:r>
            <a:r>
              <a:rPr lang="hr-HR" sz="2000" b="1" dirty="0" err="1"/>
              <a:t>is</a:t>
            </a:r>
            <a:r>
              <a:rPr lang="hr-HR" sz="2000" b="1" dirty="0"/>
              <a:t> </a:t>
            </a:r>
            <a:r>
              <a:rPr lang="hr-HR" sz="2000" b="1" dirty="0" err="1"/>
              <a:t>texting</a:t>
            </a:r>
            <a:r>
              <a:rPr lang="hr-HR" sz="2000" b="1" dirty="0"/>
              <a:t> </a:t>
            </a:r>
            <a:r>
              <a:rPr lang="hr-HR" sz="2000" b="1" dirty="0" err="1"/>
              <a:t>his</a:t>
            </a:r>
            <a:r>
              <a:rPr lang="hr-HR" sz="2000" b="1" dirty="0"/>
              <a:t> </a:t>
            </a:r>
            <a:r>
              <a:rPr lang="hr-HR" sz="2000" b="1" dirty="0" err="1"/>
              <a:t>grandafther</a:t>
            </a:r>
            <a:r>
              <a:rPr lang="hr-HR" sz="2000" b="1" dirty="0"/>
              <a:t>?</a:t>
            </a:r>
            <a:br>
              <a:rPr lang="hr-HR" sz="2000" b="1" dirty="0"/>
            </a:br>
            <a:r>
              <a:rPr lang="hr-HR" sz="2000" i="1" dirty="0"/>
              <a:t>Tko šalje poruke njegovom </a:t>
            </a:r>
            <a:r>
              <a:rPr lang="hr-HR" sz="2000" i="1" dirty="0" smtClean="0"/>
              <a:t>djedu</a:t>
            </a:r>
            <a:r>
              <a:rPr lang="hr-HR" sz="2000" i="1" dirty="0"/>
              <a:t>?</a:t>
            </a:r>
          </a:p>
          <a:p>
            <a:pPr marL="0" indent="0">
              <a:buNone/>
            </a:pPr>
            <a:r>
              <a:rPr lang="hr-HR" sz="2000" b="1" dirty="0" err="1"/>
              <a:t>Which</a:t>
            </a:r>
            <a:r>
              <a:rPr lang="hr-HR" sz="2000" b="1" dirty="0"/>
              <a:t> </a:t>
            </a:r>
            <a:r>
              <a:rPr lang="hr-HR" sz="2000" b="1" dirty="0" err="1"/>
              <a:t>emojis</a:t>
            </a:r>
            <a:r>
              <a:rPr lang="hr-HR" sz="2000" b="1" dirty="0"/>
              <a:t> </a:t>
            </a:r>
            <a:r>
              <a:rPr lang="hr-HR" sz="2000" b="1" dirty="0" err="1"/>
              <a:t>does</a:t>
            </a:r>
            <a:r>
              <a:rPr lang="hr-HR" sz="2000" b="1" dirty="0"/>
              <a:t> </a:t>
            </a:r>
            <a:r>
              <a:rPr lang="hr-HR" sz="2000" b="1" dirty="0" err="1"/>
              <a:t>grandpa</a:t>
            </a:r>
            <a:r>
              <a:rPr lang="hr-HR" sz="2000" b="1" dirty="0"/>
              <a:t> </a:t>
            </a:r>
            <a:r>
              <a:rPr lang="hr-HR" sz="2000" b="1" dirty="0" err="1"/>
              <a:t>receive</a:t>
            </a:r>
            <a:r>
              <a:rPr lang="hr-HR" sz="2000" b="1" dirty="0"/>
              <a:t>?</a:t>
            </a:r>
            <a:br>
              <a:rPr lang="hr-HR" sz="2000" b="1" dirty="0"/>
            </a:br>
            <a:r>
              <a:rPr lang="hr-HR" sz="2000" i="1" dirty="0"/>
              <a:t>Koje </a:t>
            </a:r>
            <a:r>
              <a:rPr lang="hr-HR" sz="2000" i="1" dirty="0" err="1"/>
              <a:t>emotikone</a:t>
            </a:r>
            <a:r>
              <a:rPr lang="hr-HR" sz="2000" i="1" dirty="0"/>
              <a:t> je djed primio?</a:t>
            </a:r>
          </a:p>
        </p:txBody>
      </p:sp>
      <p:pic>
        <p:nvPicPr>
          <p:cNvPr id="11" name="Slika 10">
            <a:extLst>
              <a:ext uri="{FF2B5EF4-FFF2-40B4-BE49-F238E27FC236}">
                <a16:creationId xmlns:a16="http://schemas.microsoft.com/office/drawing/2014/main" xmlns="" id="{3FF27BE3-FC41-40D5-9648-94C8397394E4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0" y="3403850"/>
            <a:ext cx="5187320" cy="329435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xmlns="" id="{76B1869F-5DDD-4D7A-86BF-BBD09C505D07}"/>
              </a:ext>
            </a:extLst>
          </p:cNvPr>
          <p:cNvSpPr txBox="1">
            <a:spLocks/>
          </p:cNvSpPr>
          <p:nvPr/>
        </p:nvSpPr>
        <p:spPr>
          <a:xfrm>
            <a:off x="5827059" y="4001220"/>
            <a:ext cx="6201128" cy="27221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Listen again. What does Mathias’s aunt</a:t>
            </a:r>
            <a:r>
              <a:rPr lang="hr-HR" sz="2000" b="1" dirty="0"/>
              <a:t> </a:t>
            </a:r>
            <a:r>
              <a:rPr lang="en-US" sz="2000" b="1" dirty="0"/>
              <a:t>say using these emojis?</a:t>
            </a:r>
            <a:r>
              <a:rPr lang="hr-HR" sz="2000" b="1" dirty="0"/>
              <a:t/>
            </a:r>
            <a:br>
              <a:rPr lang="hr-HR" sz="2000" b="1" dirty="0"/>
            </a:br>
            <a:r>
              <a:rPr lang="hr-HR" sz="2000" i="1" dirty="0"/>
              <a:t>Poslušaj zvučni zapis još jednom i razmisli što </a:t>
            </a:r>
            <a:r>
              <a:rPr lang="hr-HR" sz="2000" i="1" dirty="0" err="1"/>
              <a:t>Mathiasova</a:t>
            </a:r>
            <a:r>
              <a:rPr lang="hr-HR" sz="2000" i="1" dirty="0"/>
              <a:t> teta želi reći navedenim </a:t>
            </a:r>
            <a:r>
              <a:rPr lang="hr-HR" sz="2000" i="1" dirty="0" err="1"/>
              <a:t>emotikonima</a:t>
            </a:r>
            <a:r>
              <a:rPr lang="hr-HR" sz="2000" i="1" dirty="0"/>
              <a:t>.</a:t>
            </a:r>
            <a:br>
              <a:rPr lang="hr-HR" sz="2000" i="1" dirty="0"/>
            </a:br>
            <a:r>
              <a:rPr lang="hr-HR" sz="2000" i="1" dirty="0">
                <a:hlinkClick r:id="rId3"/>
              </a:rPr>
              <a:t>https://www.e-sfera.hr/dodatni-digitalni </a:t>
            </a:r>
            <a:r>
              <a:rPr lang="hr-HR" sz="2000" i="1" dirty="0" err="1">
                <a:hlinkClick r:id="rId3"/>
              </a:rPr>
              <a:t>sadrzaji</a:t>
            </a:r>
            <a:r>
              <a:rPr lang="hr-HR" sz="2000" i="1" dirty="0">
                <a:hlinkClick r:id="rId3"/>
              </a:rPr>
              <a:t>/d9b4a86f-39b5-4255-80ca-62999e6c64b0/assets/audio/23_unit_6__lesson_3__exercise_1_2.mp3</a:t>
            </a:r>
            <a:endParaRPr lang="hr-HR" sz="2000" i="1" dirty="0"/>
          </a:p>
        </p:txBody>
      </p:sp>
      <p:pic>
        <p:nvPicPr>
          <p:cNvPr id="16" name="25_The_language_of_emojis_SB_p_96_ex_01">
            <a:hlinkClick r:id="" action="ppaction://media"/>
            <a:extLst>
              <a:ext uri="{FF2B5EF4-FFF2-40B4-BE49-F238E27FC236}">
                <a16:creationId xmlns:a16="http://schemas.microsoft.com/office/drawing/2014/main" xmlns="" id="{5DAA4B8D-0D13-462A-A486-ADD51AC7766A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6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10217336" y="5154463"/>
            <a:ext cx="487363" cy="487363"/>
          </a:xfrm>
          <a:prstGeom prst="rect">
            <a:avLst/>
          </a:prstGeom>
        </p:spPr>
      </p:pic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xmlns="" id="{AC01FB4F-61EB-4952-A3D2-7593D3B84C8E}"/>
              </a:ext>
            </a:extLst>
          </p:cNvPr>
          <p:cNvSpPr txBox="1">
            <a:spLocks/>
          </p:cNvSpPr>
          <p:nvPr/>
        </p:nvSpPr>
        <p:spPr>
          <a:xfrm>
            <a:off x="1550894" y="4896943"/>
            <a:ext cx="407825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she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is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rolling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with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laughter</a:t>
            </a:r>
            <a:r>
              <a:rPr lang="hr-HR" sz="1800" i="1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xmlns="" id="{DEC21777-1764-413E-9FB5-D475E0B6CE37}"/>
              </a:ext>
            </a:extLst>
          </p:cNvPr>
          <p:cNvSpPr txBox="1">
            <a:spLocks/>
          </p:cNvSpPr>
          <p:nvPr/>
        </p:nvSpPr>
        <p:spPr>
          <a:xfrm>
            <a:off x="1550893" y="5597452"/>
            <a:ext cx="407825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that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grandpa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is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the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best</a:t>
            </a:r>
            <a:r>
              <a:rPr lang="hr-HR" sz="1800" i="1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xmlns="" id="{9B207EE3-D7AF-4C95-AC7B-2E05627F62DB}"/>
              </a:ext>
            </a:extLst>
          </p:cNvPr>
          <p:cNvSpPr txBox="1">
            <a:spLocks/>
          </p:cNvSpPr>
          <p:nvPr/>
        </p:nvSpPr>
        <p:spPr>
          <a:xfrm>
            <a:off x="1550893" y="6264765"/>
            <a:ext cx="407825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she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is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dizzy</a:t>
            </a:r>
            <a:r>
              <a:rPr lang="hr-HR" sz="1800" i="1" dirty="0">
                <a:solidFill>
                  <a:srgbClr val="FF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33970698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7" dur="8846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7" dur="88464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5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15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7" grpId="0" build="p"/>
      <p:bldP spid="6" grpId="0" build="p"/>
      <p:bldP spid="10" grpId="0" build="p"/>
      <p:bldP spid="14" grpId="0" build="p"/>
      <p:bldP spid="15" grpId="0" build="p"/>
      <p:bldP spid="17" grpId="0"/>
      <p:bldP spid="18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4312" y="12220"/>
            <a:ext cx="4842680" cy="6861479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243717" y="245274"/>
            <a:ext cx="6948283" cy="21052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Pogledaj </a:t>
            </a:r>
            <a:r>
              <a:rPr lang="hr-HR" sz="2000" b="1" i="1" dirty="0"/>
              <a:t>VOCABULARY TIME BOX </a:t>
            </a:r>
            <a:r>
              <a:rPr lang="hr-HR" sz="2000" i="1" dirty="0"/>
              <a:t>i prouči razliku između pojmova</a:t>
            </a:r>
            <a:r>
              <a:rPr lang="hr-HR" sz="2000" b="1" i="1" dirty="0"/>
              <a:t> </a:t>
            </a:r>
            <a:r>
              <a:rPr lang="hr-HR" sz="2000" b="1" i="1" dirty="0" err="1"/>
              <a:t>translate</a:t>
            </a:r>
            <a:r>
              <a:rPr lang="hr-HR" sz="2000" b="1" i="1" dirty="0"/>
              <a:t> </a:t>
            </a:r>
            <a:r>
              <a:rPr lang="hr-HR" sz="2000" i="1" dirty="0"/>
              <a:t>i </a:t>
            </a:r>
            <a:r>
              <a:rPr lang="hr-HR" sz="2000" b="1" i="1" dirty="0"/>
              <a:t>interpret</a:t>
            </a:r>
            <a:r>
              <a:rPr lang="hr-HR" sz="2000" i="1" dirty="0"/>
              <a:t>.</a:t>
            </a:r>
          </a:p>
          <a:p>
            <a:pPr marL="0" indent="0">
              <a:buNone/>
            </a:pPr>
            <a:r>
              <a:rPr lang="hr-HR" sz="2000" i="1" dirty="0"/>
              <a:t>Izraz </a:t>
            </a:r>
            <a:r>
              <a:rPr lang="hr-HR" sz="2000" b="1" i="1" dirty="0" err="1"/>
              <a:t>translate</a:t>
            </a:r>
            <a:r>
              <a:rPr lang="hr-HR" sz="2000" i="1" dirty="0"/>
              <a:t> koristimo kako bismo preveli značenje govora ili pisma na neki drugi jezik.</a:t>
            </a:r>
          </a:p>
          <a:p>
            <a:pPr marL="0" indent="0">
              <a:buNone/>
            </a:pPr>
            <a:r>
              <a:rPr lang="hr-HR" sz="2000" i="1" dirty="0"/>
              <a:t>Izraz </a:t>
            </a:r>
            <a:r>
              <a:rPr lang="hr-HR" sz="2000" b="1" i="1" dirty="0"/>
              <a:t>interpret</a:t>
            </a:r>
            <a:r>
              <a:rPr lang="hr-HR" sz="2000" i="1" dirty="0"/>
              <a:t> koristimo kada želimo prevesti značenje govorenog jezika, tj. objasniti značenje nečega.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xmlns="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252695" y="245274"/>
            <a:ext cx="4842680" cy="210520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xmlns="" id="{DBD423D9-25C8-47C4-96A2-09B363429420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99625" y="2888276"/>
            <a:ext cx="4095750" cy="323850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xmlns="" id="{E32CAC48-3A95-4FC4-942E-E42E64B5C2AA}"/>
              </a:ext>
            </a:extLst>
          </p:cNvPr>
          <p:cNvSpPr txBox="1">
            <a:spLocks/>
          </p:cNvSpPr>
          <p:nvPr/>
        </p:nvSpPr>
        <p:spPr>
          <a:xfrm>
            <a:off x="5306470" y="3003176"/>
            <a:ext cx="6948283" cy="38548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i="1" dirty="0"/>
              <a:t>REPORTED SPEECH </a:t>
            </a:r>
            <a:r>
              <a:rPr lang="hr-HR" sz="2000" i="1" dirty="0"/>
              <a:t>tj. neupravni govor koristimo kada sadržaj tuđega govorenja prenosimo trećoj osobi, bez doslovnoga navođenja (citiranja).</a:t>
            </a:r>
          </a:p>
          <a:p>
            <a:pPr marL="0" indent="0">
              <a:buNone/>
            </a:pPr>
            <a:r>
              <a:rPr lang="en-US" sz="2000" i="1" dirty="0"/>
              <a:t>‘</a:t>
            </a:r>
            <a:r>
              <a:rPr lang="en-US" sz="2000" i="1" dirty="0">
                <a:solidFill>
                  <a:srgbClr val="00B050"/>
                </a:solidFill>
              </a:rPr>
              <a:t>I</a:t>
            </a:r>
            <a:r>
              <a:rPr lang="en-US" sz="2000" i="1" dirty="0"/>
              <a:t> </a:t>
            </a:r>
            <a:r>
              <a:rPr lang="en-US" sz="2000" i="1" dirty="0">
                <a:solidFill>
                  <a:srgbClr val="00B0F0"/>
                </a:solidFill>
              </a:rPr>
              <a:t>am</a:t>
            </a:r>
            <a:r>
              <a:rPr lang="en-US" sz="2000" i="1" dirty="0"/>
              <a:t> not interested in your</a:t>
            </a:r>
            <a:r>
              <a:rPr lang="hr-HR" sz="2000" i="1" dirty="0"/>
              <a:t> </a:t>
            </a:r>
            <a:r>
              <a:rPr lang="en-US" sz="2000" i="1" dirty="0"/>
              <a:t>apologies.’</a:t>
            </a:r>
          </a:p>
          <a:p>
            <a:pPr marL="0" indent="0">
              <a:buNone/>
            </a:pPr>
            <a:r>
              <a:rPr lang="en-US" sz="2000" i="1" dirty="0"/>
              <a:t>She </a:t>
            </a:r>
            <a:r>
              <a:rPr lang="en-US" sz="2000" i="1" dirty="0">
                <a:solidFill>
                  <a:srgbClr val="FF0000"/>
                </a:solidFill>
              </a:rPr>
              <a:t>says</a:t>
            </a:r>
            <a:r>
              <a:rPr lang="en-US" sz="2000" i="1" dirty="0"/>
              <a:t> that </a:t>
            </a:r>
            <a:r>
              <a:rPr lang="en-US" sz="2000" i="1" dirty="0">
                <a:solidFill>
                  <a:srgbClr val="00B050"/>
                </a:solidFill>
              </a:rPr>
              <a:t>she</a:t>
            </a:r>
            <a:r>
              <a:rPr lang="en-US" sz="2000" i="1" dirty="0"/>
              <a:t> </a:t>
            </a:r>
            <a:r>
              <a:rPr lang="en-US" sz="2000" i="1" dirty="0">
                <a:solidFill>
                  <a:srgbClr val="00B0F0"/>
                </a:solidFill>
              </a:rPr>
              <a:t>is</a:t>
            </a:r>
            <a:r>
              <a:rPr lang="en-US" sz="2000" i="1" dirty="0"/>
              <a:t> not</a:t>
            </a:r>
            <a:r>
              <a:rPr lang="hr-HR" sz="2000" i="1" dirty="0"/>
              <a:t> </a:t>
            </a:r>
            <a:r>
              <a:rPr lang="en-US" sz="2000" i="1" dirty="0"/>
              <a:t>interested in his apologies.</a:t>
            </a:r>
            <a:endParaRPr lang="hr-HR" sz="2000" i="1" dirty="0"/>
          </a:p>
          <a:p>
            <a:pPr marL="0" indent="0">
              <a:buNone/>
            </a:pPr>
            <a:r>
              <a:rPr lang="hr-HR" sz="2000" i="1" dirty="0"/>
              <a:t>Primjećuješ li da mijenjamo zamjenicu </a:t>
            </a:r>
            <a:r>
              <a:rPr lang="hr-HR" sz="2000" i="1" dirty="0">
                <a:solidFill>
                  <a:srgbClr val="00B050"/>
                </a:solidFill>
              </a:rPr>
              <a:t>I</a:t>
            </a:r>
            <a:r>
              <a:rPr lang="hr-HR" sz="2000" i="1" dirty="0"/>
              <a:t> u </a:t>
            </a:r>
            <a:r>
              <a:rPr lang="hr-HR" sz="2000" i="1" dirty="0" err="1">
                <a:solidFill>
                  <a:srgbClr val="00B050"/>
                </a:solidFill>
              </a:rPr>
              <a:t>She</a:t>
            </a:r>
            <a:r>
              <a:rPr lang="hr-HR" sz="2000" i="1" dirty="0"/>
              <a:t>? </a:t>
            </a:r>
          </a:p>
          <a:p>
            <a:pPr marL="0" indent="0">
              <a:buNone/>
            </a:pPr>
            <a:r>
              <a:rPr lang="hr-HR" sz="2000" i="1" dirty="0"/>
              <a:t>Glagol ostaje u istom glagolskom vremenu </a:t>
            </a:r>
            <a:r>
              <a:rPr lang="hr-HR" sz="2000" i="1" dirty="0">
                <a:solidFill>
                  <a:srgbClr val="00B0F0"/>
                </a:solidFill>
              </a:rPr>
              <a:t>am</a:t>
            </a:r>
            <a:r>
              <a:rPr lang="hr-HR" sz="2000" i="1" dirty="0"/>
              <a:t> – </a:t>
            </a:r>
            <a:r>
              <a:rPr lang="hr-HR" sz="2000" i="1" dirty="0" err="1">
                <a:solidFill>
                  <a:srgbClr val="00B0F0"/>
                </a:solidFill>
              </a:rPr>
              <a:t>is</a:t>
            </a:r>
            <a:r>
              <a:rPr lang="hr-HR" sz="2000" i="1" dirty="0"/>
              <a:t> (mijenja se samo lice/osoba).</a:t>
            </a:r>
          </a:p>
        </p:txBody>
      </p:sp>
    </p:spTree>
    <p:extLst>
      <p:ext uri="{BB962C8B-B14F-4D97-AF65-F5344CB8AC3E}">
        <p14:creationId xmlns:p14="http://schemas.microsoft.com/office/powerpoint/2010/main" xmlns="" val="30948547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8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4312" y="12220"/>
            <a:ext cx="4842680" cy="6861479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6535436" y="2743200"/>
            <a:ext cx="5656564" cy="2646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Interpret </a:t>
            </a:r>
            <a:r>
              <a:rPr lang="hr-HR" sz="2000" b="1" dirty="0" err="1"/>
              <a:t>these</a:t>
            </a:r>
            <a:r>
              <a:rPr lang="hr-HR" sz="2000" b="1" dirty="0"/>
              <a:t> </a:t>
            </a:r>
            <a:r>
              <a:rPr lang="hr-HR" sz="2000" b="1" dirty="0" err="1"/>
              <a:t>emojis</a:t>
            </a:r>
            <a:r>
              <a:rPr lang="hr-HR" sz="2000" b="1" dirty="0"/>
              <a:t>.</a:t>
            </a:r>
            <a:r>
              <a:rPr lang="hr-HR" sz="2000" b="1" i="1" dirty="0"/>
              <a:t/>
            </a:r>
            <a:br>
              <a:rPr lang="hr-HR" sz="2000" b="1" i="1" dirty="0"/>
            </a:br>
            <a:r>
              <a:rPr lang="hr-HR" sz="2000" i="1" dirty="0"/>
              <a:t>Pokušaj</a:t>
            </a:r>
            <a:r>
              <a:rPr lang="hr-HR" sz="2000" b="1" i="1" dirty="0"/>
              <a:t> </a:t>
            </a:r>
            <a:r>
              <a:rPr lang="hr-HR" sz="2000" i="1" dirty="0"/>
              <a:t>interpretirati češće rabljene </a:t>
            </a:r>
            <a:r>
              <a:rPr lang="hr-HR" sz="2000" i="1" dirty="0" err="1"/>
              <a:t>emotikone</a:t>
            </a:r>
            <a:r>
              <a:rPr lang="hr-HR" sz="2000" i="1" dirty="0"/>
              <a:t>, tj. prenijeti ih u neupravni govor.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xmlns="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63227" y="155627"/>
            <a:ext cx="6213294" cy="656790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1781142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4312" y="12220"/>
            <a:ext cx="4842680" cy="6861479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6531124" y="839776"/>
            <a:ext cx="5656564" cy="224290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DID YOU KNOW? </a:t>
            </a:r>
            <a:r>
              <a:rPr lang="hr-HR" sz="2000" i="1" dirty="0"/>
              <a:t>/ Jeste li znali?</a:t>
            </a:r>
            <a:r>
              <a:rPr lang="hr-HR" sz="2000" b="1" i="1" dirty="0"/>
              <a:t/>
            </a:r>
            <a:br>
              <a:rPr lang="hr-HR" sz="2000" b="1" i="1" dirty="0"/>
            </a:br>
            <a:r>
              <a:rPr lang="hr-HR" sz="2000" i="1" dirty="0"/>
              <a:t>Francuski je jedini jezik u kojem </a:t>
            </a:r>
            <a:r>
              <a:rPr lang="hr-HR" sz="2000" dirty="0">
                <a:sym typeface="Wingdings" panose="05000000000000000000" pitchFamily="2" charset="2"/>
              </a:rPr>
              <a:t>☺️ </a:t>
            </a:r>
            <a:r>
              <a:rPr lang="hr-HR" sz="2000" i="1" dirty="0">
                <a:sym typeface="Wingdings" panose="05000000000000000000" pitchFamily="2" charset="2"/>
              </a:rPr>
              <a:t>nije najčešće korišten </a:t>
            </a:r>
            <a:r>
              <a:rPr lang="hr-HR" sz="2000" i="1" dirty="0" err="1">
                <a:sym typeface="Wingdings" panose="05000000000000000000" pitchFamily="2" charset="2"/>
              </a:rPr>
              <a:t>emotikon</a:t>
            </a:r>
            <a:r>
              <a:rPr lang="hr-HR" sz="2000" i="1" dirty="0">
                <a:sym typeface="Wingdings" panose="05000000000000000000" pitchFamily="2" charset="2"/>
              </a:rPr>
              <a:t> i to zato što Francuzi više vole koristiti </a:t>
            </a:r>
            <a:r>
              <a:rPr lang="hr-HR" sz="2000" dirty="0">
                <a:sym typeface="Wingdings" panose="05000000000000000000" pitchFamily="2" charset="2"/>
              </a:rPr>
              <a:t>❤️. </a:t>
            </a:r>
            <a:r>
              <a:rPr lang="hr-HR" sz="2000" i="1" dirty="0">
                <a:sym typeface="Wingdings" panose="05000000000000000000" pitchFamily="2" charset="2"/>
              </a:rPr>
              <a:t>I to četiri puta više nego u bilo kojem drugom jeziku. Govornici arapskog jezika koriste četiri puta više </a:t>
            </a:r>
            <a:r>
              <a:rPr lang="hr-HR" sz="2000" i="1" dirty="0" err="1">
                <a:sym typeface="Wingdings" panose="05000000000000000000" pitchFamily="2" charset="2"/>
              </a:rPr>
              <a:t>emotikona</a:t>
            </a:r>
            <a:r>
              <a:rPr lang="hr-HR" sz="2000" i="1" dirty="0">
                <a:sym typeface="Wingdings" panose="05000000000000000000" pitchFamily="2" charset="2"/>
              </a:rPr>
              <a:t> s motivima cvijeća i biljaka nego govornici drugih jezika. Ruski govornici koriste tri puta više romantičnih </a:t>
            </a:r>
            <a:r>
              <a:rPr lang="hr-HR" sz="2000" i="1" dirty="0" err="1">
                <a:sym typeface="Wingdings" panose="05000000000000000000" pitchFamily="2" charset="2"/>
              </a:rPr>
              <a:t>emotikona</a:t>
            </a:r>
            <a:r>
              <a:rPr lang="hr-HR" sz="2000" i="1" dirty="0">
                <a:sym typeface="Wingdings" panose="05000000000000000000" pitchFamily="2" charset="2"/>
              </a:rPr>
              <a:t> nego ostali.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xmlns="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63227" y="682606"/>
            <a:ext cx="6213294" cy="221220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xmlns="" id="{B2AC8774-9F1A-4D44-8F05-A46036B523D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026282" y="3270541"/>
            <a:ext cx="5284032" cy="245661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xmlns="" id="{B98A61A8-8ABD-4E80-9B65-0C988A2C0329}"/>
              </a:ext>
            </a:extLst>
          </p:cNvPr>
          <p:cNvSpPr txBox="1">
            <a:spLocks/>
          </p:cNvSpPr>
          <p:nvPr/>
        </p:nvSpPr>
        <p:spPr>
          <a:xfrm>
            <a:off x="6535436" y="3845858"/>
            <a:ext cx="5656564" cy="188129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DID YOU KNOW? </a:t>
            </a:r>
            <a:r>
              <a:rPr lang="hr-HR" sz="2000" i="1" dirty="0"/>
              <a:t>/ Jeste li znali?</a:t>
            </a:r>
            <a:r>
              <a:rPr lang="hr-HR" sz="2000" b="1" i="1" dirty="0"/>
              <a:t/>
            </a:r>
            <a:br>
              <a:rPr lang="hr-HR" sz="2000" b="1" i="1" dirty="0"/>
            </a:br>
            <a:r>
              <a:rPr lang="hr-HR" sz="2000" i="1" dirty="0"/>
              <a:t>U Europskom parlamentu postoje stotine tumača. Budžet Parlamenta za tumače iznosi 50 milijuna eura. Oni prevode </a:t>
            </a:r>
            <a:r>
              <a:rPr lang="hr-HR" sz="2000" i="1" dirty="0" smtClean="0"/>
              <a:t>s </a:t>
            </a:r>
            <a:r>
              <a:rPr lang="hr-HR" sz="2000" i="1" dirty="0"/>
              <a:t>više od 25 različitih jezika na engleski jezik i vjerojatno bi voljeli da političari ne govore prebrzo. </a:t>
            </a:r>
          </a:p>
        </p:txBody>
      </p:sp>
    </p:spTree>
    <p:extLst>
      <p:ext uri="{BB962C8B-B14F-4D97-AF65-F5344CB8AC3E}">
        <p14:creationId xmlns:p14="http://schemas.microsoft.com/office/powerpoint/2010/main" xmlns="" val="40648379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9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0" y="-3479"/>
            <a:ext cx="4842680" cy="6861479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42681" y="910834"/>
            <a:ext cx="7349320" cy="59471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Turn</a:t>
            </a:r>
            <a:r>
              <a:rPr lang="hr-HR" sz="2000" b="1" dirty="0"/>
              <a:t> </a:t>
            </a:r>
            <a:r>
              <a:rPr lang="hr-HR" sz="2000" b="1" dirty="0" err="1"/>
              <a:t>these</a:t>
            </a:r>
            <a:r>
              <a:rPr lang="hr-HR" sz="2000" b="1" dirty="0"/>
              <a:t> </a:t>
            </a:r>
            <a:r>
              <a:rPr lang="hr-HR" sz="2000" b="1" dirty="0" err="1"/>
              <a:t>sentences</a:t>
            </a:r>
            <a:r>
              <a:rPr lang="hr-HR" sz="2000" b="1" dirty="0"/>
              <a:t> </a:t>
            </a:r>
            <a:r>
              <a:rPr lang="hr-HR" sz="2000" b="1" dirty="0" err="1"/>
              <a:t>into</a:t>
            </a:r>
            <a:r>
              <a:rPr lang="hr-HR" sz="2000" b="1" dirty="0"/>
              <a:t> </a:t>
            </a:r>
            <a:r>
              <a:rPr lang="hr-HR" sz="2000" b="1" dirty="0" err="1"/>
              <a:t>reported</a:t>
            </a:r>
            <a:r>
              <a:rPr lang="hr-HR" sz="2000" b="1" dirty="0"/>
              <a:t> </a:t>
            </a:r>
            <a:r>
              <a:rPr lang="hr-HR" sz="2000" b="1" dirty="0" err="1"/>
              <a:t>speech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Rečenice iz upravnog pretvori u neupravni govor.</a:t>
            </a:r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r>
              <a:rPr lang="hr-HR" sz="2000" b="1" dirty="0">
                <a:solidFill>
                  <a:srgbClr val="C00000"/>
                </a:solidFill>
              </a:rPr>
              <a:t>2 </a:t>
            </a:r>
            <a:r>
              <a:rPr lang="hr-HR" sz="2000" b="1" dirty="0" err="1">
                <a:solidFill>
                  <a:srgbClr val="C00000"/>
                </a:solidFill>
              </a:rPr>
              <a:t>Aunt</a:t>
            </a:r>
            <a:r>
              <a:rPr lang="hr-HR" sz="2000" b="1" dirty="0">
                <a:solidFill>
                  <a:srgbClr val="C00000"/>
                </a:solidFill>
              </a:rPr>
              <a:t> </a:t>
            </a:r>
            <a:r>
              <a:rPr lang="hr-HR" sz="2000" b="1" dirty="0" err="1">
                <a:solidFill>
                  <a:srgbClr val="C00000"/>
                </a:solidFill>
              </a:rPr>
              <a:t>says</a:t>
            </a:r>
            <a:r>
              <a:rPr lang="hr-HR" sz="2000" b="1" dirty="0">
                <a:solidFill>
                  <a:srgbClr val="C00000"/>
                </a:solidFill>
              </a:rPr>
              <a:t> </a:t>
            </a:r>
            <a:r>
              <a:rPr lang="hr-HR" sz="2000" b="1" dirty="0" err="1">
                <a:solidFill>
                  <a:srgbClr val="C00000"/>
                </a:solidFill>
              </a:rPr>
              <a:t>grandpa</a:t>
            </a:r>
            <a:r>
              <a:rPr lang="hr-HR" sz="2000" b="1" dirty="0">
                <a:solidFill>
                  <a:srgbClr val="C00000"/>
                </a:solidFill>
              </a:rPr>
              <a:t> </a:t>
            </a:r>
            <a:r>
              <a:rPr lang="hr-HR" sz="2000" b="1" dirty="0" err="1">
                <a:solidFill>
                  <a:srgbClr val="C00000"/>
                </a:solidFill>
              </a:rPr>
              <a:t>was</a:t>
            </a:r>
            <a:r>
              <a:rPr lang="hr-HR" sz="2000" b="1" dirty="0">
                <a:solidFill>
                  <a:srgbClr val="C00000"/>
                </a:solidFill>
              </a:rPr>
              <a:t> </a:t>
            </a:r>
            <a:r>
              <a:rPr lang="hr-HR" sz="2000" b="1" dirty="0" err="1">
                <a:solidFill>
                  <a:srgbClr val="C00000"/>
                </a:solidFill>
              </a:rPr>
              <a:t>very</a:t>
            </a:r>
            <a:r>
              <a:rPr lang="hr-HR" sz="2000" b="1" dirty="0">
                <a:solidFill>
                  <a:srgbClr val="C00000"/>
                </a:solidFill>
              </a:rPr>
              <a:t> </a:t>
            </a:r>
            <a:r>
              <a:rPr lang="hr-HR" sz="2000" b="1" dirty="0" err="1">
                <a:solidFill>
                  <a:srgbClr val="C00000"/>
                </a:solidFill>
              </a:rPr>
              <a:t>attractive</a:t>
            </a:r>
            <a:r>
              <a:rPr lang="hr-HR" sz="2000" b="1" dirty="0">
                <a:solidFill>
                  <a:srgbClr val="C00000"/>
                </a:solidFill>
              </a:rPr>
              <a:t>.</a:t>
            </a:r>
          </a:p>
          <a:p>
            <a:pPr marL="0" indent="0">
              <a:buNone/>
            </a:pPr>
            <a:r>
              <a:rPr lang="hr-HR" sz="2000" b="1" dirty="0">
                <a:solidFill>
                  <a:srgbClr val="C00000"/>
                </a:solidFill>
              </a:rPr>
              <a:t>3 </a:t>
            </a:r>
            <a:r>
              <a:rPr lang="hr-HR" sz="2000" b="1" dirty="0" err="1">
                <a:solidFill>
                  <a:srgbClr val="C00000"/>
                </a:solidFill>
              </a:rPr>
              <a:t>Aunt</a:t>
            </a:r>
            <a:r>
              <a:rPr lang="hr-HR" sz="2000" b="1" dirty="0">
                <a:solidFill>
                  <a:srgbClr val="C00000"/>
                </a:solidFill>
              </a:rPr>
              <a:t> </a:t>
            </a:r>
            <a:r>
              <a:rPr lang="hr-HR" sz="2000" b="1" dirty="0" err="1">
                <a:solidFill>
                  <a:srgbClr val="C00000"/>
                </a:solidFill>
              </a:rPr>
              <a:t>says</a:t>
            </a:r>
            <a:r>
              <a:rPr lang="hr-HR" sz="2000" b="1" dirty="0">
                <a:solidFill>
                  <a:srgbClr val="C00000"/>
                </a:solidFill>
              </a:rPr>
              <a:t> </a:t>
            </a:r>
            <a:r>
              <a:rPr lang="hr-HR" sz="2000" b="1" dirty="0" err="1">
                <a:solidFill>
                  <a:srgbClr val="C00000"/>
                </a:solidFill>
              </a:rPr>
              <a:t>grandpa</a:t>
            </a:r>
            <a:r>
              <a:rPr lang="hr-HR" sz="2000" b="1" dirty="0">
                <a:solidFill>
                  <a:srgbClr val="C00000"/>
                </a:solidFill>
              </a:rPr>
              <a:t> must </a:t>
            </a:r>
            <a:r>
              <a:rPr lang="hr-HR" sz="2000" b="1" dirty="0" err="1">
                <a:solidFill>
                  <a:srgbClr val="C00000"/>
                </a:solidFill>
              </a:rPr>
              <a:t>have</a:t>
            </a:r>
            <a:r>
              <a:rPr lang="hr-HR" sz="2000" b="1" dirty="0">
                <a:solidFill>
                  <a:srgbClr val="C00000"/>
                </a:solidFill>
              </a:rPr>
              <a:t> had </a:t>
            </a:r>
            <a:r>
              <a:rPr lang="hr-HR" sz="2000" b="1" dirty="0" err="1">
                <a:solidFill>
                  <a:srgbClr val="C00000"/>
                </a:solidFill>
              </a:rPr>
              <a:t>many</a:t>
            </a:r>
            <a:r>
              <a:rPr lang="hr-HR" sz="2000" b="1" dirty="0">
                <a:solidFill>
                  <a:srgbClr val="C00000"/>
                </a:solidFill>
              </a:rPr>
              <a:t> </a:t>
            </a:r>
            <a:r>
              <a:rPr lang="hr-HR" sz="2000" b="1" dirty="0" err="1">
                <a:solidFill>
                  <a:srgbClr val="C00000"/>
                </a:solidFill>
              </a:rPr>
              <a:t>admirers</a:t>
            </a:r>
            <a:r>
              <a:rPr lang="hr-HR" sz="2000" b="1" dirty="0">
                <a:solidFill>
                  <a:srgbClr val="C00000"/>
                </a:solidFill>
              </a:rPr>
              <a:t>.</a:t>
            </a:r>
          </a:p>
          <a:p>
            <a:pPr marL="0" indent="0">
              <a:buNone/>
            </a:pPr>
            <a:r>
              <a:rPr lang="hr-HR" sz="2000" b="1" dirty="0">
                <a:solidFill>
                  <a:srgbClr val="C00000"/>
                </a:solidFill>
              </a:rPr>
              <a:t>4 </a:t>
            </a:r>
            <a:r>
              <a:rPr lang="hr-HR" sz="2000" b="1" dirty="0" err="1">
                <a:solidFill>
                  <a:srgbClr val="C00000"/>
                </a:solidFill>
              </a:rPr>
              <a:t>Grandpa</a:t>
            </a:r>
            <a:r>
              <a:rPr lang="hr-HR" sz="2000" b="1" dirty="0">
                <a:solidFill>
                  <a:srgbClr val="C00000"/>
                </a:solidFill>
              </a:rPr>
              <a:t> </a:t>
            </a:r>
            <a:r>
              <a:rPr lang="hr-HR" sz="2000" b="1" dirty="0" err="1">
                <a:solidFill>
                  <a:srgbClr val="C00000"/>
                </a:solidFill>
              </a:rPr>
              <a:t>says</a:t>
            </a:r>
            <a:r>
              <a:rPr lang="hr-HR" sz="2000" b="1" dirty="0">
                <a:solidFill>
                  <a:srgbClr val="C00000"/>
                </a:solidFill>
              </a:rPr>
              <a:t> he </a:t>
            </a:r>
            <a:r>
              <a:rPr lang="hr-HR" sz="2000" b="1" dirty="0" err="1">
                <a:solidFill>
                  <a:srgbClr val="C00000"/>
                </a:solidFill>
              </a:rPr>
              <a:t>thinks</a:t>
            </a:r>
            <a:r>
              <a:rPr lang="hr-HR" sz="2000" b="1" dirty="0">
                <a:solidFill>
                  <a:srgbClr val="C00000"/>
                </a:solidFill>
              </a:rPr>
              <a:t> </a:t>
            </a:r>
            <a:r>
              <a:rPr lang="hr-HR" sz="2000" b="1" dirty="0" err="1">
                <a:solidFill>
                  <a:srgbClr val="C00000"/>
                </a:solidFill>
              </a:rPr>
              <a:t>emojis</a:t>
            </a:r>
            <a:r>
              <a:rPr lang="hr-HR" sz="2000" b="1" dirty="0">
                <a:solidFill>
                  <a:srgbClr val="C00000"/>
                </a:solidFill>
              </a:rPr>
              <a:t> are </a:t>
            </a:r>
            <a:r>
              <a:rPr lang="hr-HR" sz="2000" b="1" dirty="0" err="1">
                <a:solidFill>
                  <a:srgbClr val="C00000"/>
                </a:solidFill>
              </a:rPr>
              <a:t>crazy</a:t>
            </a:r>
            <a:r>
              <a:rPr lang="hr-HR" sz="2000" b="1" dirty="0">
                <a:solidFill>
                  <a:srgbClr val="C00000"/>
                </a:solidFill>
              </a:rPr>
              <a:t>.</a:t>
            </a:r>
          </a:p>
          <a:p>
            <a:pPr marL="0" indent="0">
              <a:buNone/>
            </a:pPr>
            <a:r>
              <a:rPr lang="hr-HR" sz="2000" b="1" dirty="0">
                <a:solidFill>
                  <a:srgbClr val="C00000"/>
                </a:solidFill>
              </a:rPr>
              <a:t>5 </a:t>
            </a:r>
            <a:r>
              <a:rPr lang="hr-HR" sz="2000" b="1" dirty="0" err="1">
                <a:solidFill>
                  <a:srgbClr val="C00000"/>
                </a:solidFill>
              </a:rPr>
              <a:t>Grandpa</a:t>
            </a:r>
            <a:r>
              <a:rPr lang="hr-HR" sz="2000" b="1" dirty="0">
                <a:solidFill>
                  <a:srgbClr val="C00000"/>
                </a:solidFill>
              </a:rPr>
              <a:t> </a:t>
            </a:r>
            <a:r>
              <a:rPr lang="hr-HR" sz="2000" b="1" dirty="0" err="1">
                <a:solidFill>
                  <a:srgbClr val="C00000"/>
                </a:solidFill>
              </a:rPr>
              <a:t>says</a:t>
            </a:r>
            <a:r>
              <a:rPr lang="hr-HR" sz="2000" b="1" dirty="0">
                <a:solidFill>
                  <a:srgbClr val="C00000"/>
                </a:solidFill>
              </a:rPr>
              <a:t> </a:t>
            </a:r>
            <a:r>
              <a:rPr lang="hr-HR" sz="2000" b="1" dirty="0" err="1">
                <a:solidFill>
                  <a:srgbClr val="C00000"/>
                </a:solidFill>
              </a:rPr>
              <a:t>he’ll</a:t>
            </a:r>
            <a:r>
              <a:rPr lang="hr-HR" sz="2000" b="1" dirty="0">
                <a:solidFill>
                  <a:srgbClr val="C00000"/>
                </a:solidFill>
              </a:rPr>
              <a:t> </a:t>
            </a:r>
            <a:r>
              <a:rPr lang="hr-HR" sz="2000" b="1" dirty="0" err="1">
                <a:solidFill>
                  <a:srgbClr val="C00000"/>
                </a:solidFill>
              </a:rPr>
              <a:t>text</a:t>
            </a:r>
            <a:r>
              <a:rPr lang="hr-HR" sz="2000" b="1" dirty="0">
                <a:solidFill>
                  <a:srgbClr val="C00000"/>
                </a:solidFill>
              </a:rPr>
              <a:t> </a:t>
            </a:r>
            <a:r>
              <a:rPr lang="hr-HR" sz="2000" b="1" dirty="0" err="1">
                <a:solidFill>
                  <a:srgbClr val="C00000"/>
                </a:solidFill>
              </a:rPr>
              <a:t>aunt</a:t>
            </a:r>
            <a:r>
              <a:rPr lang="hr-HR" sz="2000" b="1" dirty="0">
                <a:solidFill>
                  <a:srgbClr val="C00000"/>
                </a:solidFill>
              </a:rPr>
              <a:t> </a:t>
            </a:r>
            <a:r>
              <a:rPr lang="hr-HR" sz="2000" b="1" dirty="0" err="1">
                <a:solidFill>
                  <a:srgbClr val="C00000"/>
                </a:solidFill>
              </a:rPr>
              <a:t>back</a:t>
            </a:r>
            <a:r>
              <a:rPr lang="hr-HR" sz="2000" b="1" dirty="0">
                <a:solidFill>
                  <a:srgbClr val="C00000"/>
                </a:solidFill>
              </a:rPr>
              <a:t>. 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xmlns="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4842680" y="1628010"/>
            <a:ext cx="7024356" cy="239714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4689112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0" y="-3479"/>
            <a:ext cx="4842680" cy="6861479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42680" y="268941"/>
            <a:ext cx="7349320" cy="6589059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Do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think</a:t>
            </a:r>
            <a:r>
              <a:rPr lang="hr-HR" sz="2000" b="1" dirty="0"/>
              <a:t> </a:t>
            </a:r>
            <a:r>
              <a:rPr lang="hr-HR" sz="2000" b="1" dirty="0" err="1"/>
              <a:t>that</a:t>
            </a:r>
            <a:r>
              <a:rPr lang="hr-HR" sz="2000" b="1" dirty="0"/>
              <a:t> </a:t>
            </a:r>
            <a:r>
              <a:rPr lang="hr-HR" sz="2000" b="1" dirty="0" err="1"/>
              <a:t>emojis</a:t>
            </a:r>
            <a:r>
              <a:rPr lang="hr-HR" sz="2000" b="1" dirty="0"/>
              <a:t> are </a:t>
            </a:r>
            <a:r>
              <a:rPr lang="hr-HR" sz="2000" b="1" dirty="0" err="1"/>
              <a:t>something</a:t>
            </a:r>
            <a:r>
              <a:rPr lang="hr-HR" sz="2000" b="1" dirty="0"/>
              <a:t> </a:t>
            </a:r>
            <a:r>
              <a:rPr lang="hr-HR" sz="2000" b="1" dirty="0" err="1"/>
              <a:t>new</a:t>
            </a:r>
            <a:r>
              <a:rPr lang="hr-HR" sz="2000" b="1" dirty="0"/>
              <a:t> </a:t>
            </a:r>
            <a:r>
              <a:rPr lang="hr-HR" sz="2000" b="1" dirty="0" err="1"/>
              <a:t>or</a:t>
            </a:r>
            <a:r>
              <a:rPr lang="hr-HR" sz="2000" b="1" dirty="0"/>
              <a:t> </a:t>
            </a:r>
            <a:r>
              <a:rPr lang="hr-HR" sz="2000" b="1" dirty="0" err="1"/>
              <a:t>have</a:t>
            </a:r>
            <a:r>
              <a:rPr lang="hr-HR" sz="2000" b="1" dirty="0"/>
              <a:t> </a:t>
            </a:r>
            <a:r>
              <a:rPr lang="hr-HR" sz="2000" b="1" dirty="0" err="1"/>
              <a:t>pictures</a:t>
            </a:r>
            <a:r>
              <a:rPr lang="hr-HR" sz="2000" b="1" dirty="0"/>
              <a:t> </a:t>
            </a:r>
            <a:r>
              <a:rPr lang="hr-HR" sz="2000" b="1" dirty="0" err="1"/>
              <a:t>conveying</a:t>
            </a:r>
            <a:r>
              <a:rPr lang="hr-HR" sz="2000" b="1" dirty="0"/>
              <a:t> </a:t>
            </a:r>
            <a:r>
              <a:rPr lang="hr-HR" sz="2000" b="1" dirty="0" err="1"/>
              <a:t>meaning</a:t>
            </a:r>
            <a:r>
              <a:rPr lang="hr-HR" sz="2000" b="1" dirty="0"/>
              <a:t> </a:t>
            </a:r>
            <a:r>
              <a:rPr lang="hr-HR" sz="2000" b="1" dirty="0" err="1"/>
              <a:t>existed</a:t>
            </a:r>
            <a:r>
              <a:rPr lang="hr-HR" sz="2000" b="1" dirty="0"/>
              <a:t> </a:t>
            </a:r>
            <a:r>
              <a:rPr lang="hr-HR" sz="2000" b="1" dirty="0" err="1"/>
              <a:t>before</a:t>
            </a:r>
            <a:r>
              <a:rPr lang="hr-HR" sz="2000" b="1" dirty="0"/>
              <a:t>? </a:t>
            </a:r>
            <a:br>
              <a:rPr lang="hr-HR" sz="2000" b="1" dirty="0"/>
            </a:br>
            <a:r>
              <a:rPr lang="hr-HR" sz="2000" i="1" dirty="0"/>
              <a:t>Smatraš li da su </a:t>
            </a:r>
            <a:r>
              <a:rPr lang="hr-HR" sz="2000" i="1" dirty="0" err="1"/>
              <a:t>emotikoni</a:t>
            </a:r>
            <a:r>
              <a:rPr lang="hr-HR" sz="2000" i="1" dirty="0"/>
              <a:t> nešto novo ili su i prije postojale slike kojima se prenosilo neko značenje?</a:t>
            </a:r>
          </a:p>
          <a:p>
            <a:pPr marL="0" indent="0">
              <a:buNone/>
            </a:pPr>
            <a:r>
              <a:rPr lang="hr-HR" sz="2000" i="1" dirty="0"/>
              <a:t>Hijeroglifi; naziv za pismene znakove bilo kojega ideografskoga (pojmovnoga) pisma (egipatskoga, sumerskoga, hetitskoga, kretskoga, meksičkoga /</a:t>
            </a:r>
            <a:r>
              <a:rPr lang="hr-HR" sz="2000" i="1" dirty="0" err="1"/>
              <a:t>majanskoga</a:t>
            </a:r>
            <a:r>
              <a:rPr lang="hr-HR" sz="2000" i="1" dirty="0"/>
              <a:t> i aztečkoga/, kineskoga); u razgovornom jeziku u prenesenom značenju, naziv hijeroglifi označuje teško čitljivo pismo ili pismo koje se teško piše. U užem značenju: prastaro egipatsko slikovno pismo sakralna značaja, nastalo u IV. tisućljeću pr. Kr. Znakovi toga pisma samo su dijelom bili ideogrami, tj. simboli stvari i pojmova (ponajviše u početku, kada je česta bila </a:t>
            </a:r>
            <a:r>
              <a:rPr lang="hr-HR" sz="2000" i="1" dirty="0" err="1"/>
              <a:t>logografija</a:t>
            </a:r>
            <a:r>
              <a:rPr lang="hr-HR" sz="2000" i="1" dirty="0"/>
              <a:t>), inače imaju fonetsku vrijednost i označuju skupine (obično 2 do 3) suglasnika, katkad i pojedini suglasnik. Dešifriranje hijeroglifa počelo je 1822. kada je francuski egiptolog Jean-François </a:t>
            </a:r>
            <a:r>
              <a:rPr lang="hr-HR" sz="2000" i="1" dirty="0" err="1"/>
              <a:t>Champollion</a:t>
            </a:r>
            <a:r>
              <a:rPr lang="hr-HR" sz="2000" i="1" dirty="0"/>
              <a:t> na temelju trojezičnoga natpisa na tzv. kamenu iz </a:t>
            </a:r>
            <a:r>
              <a:rPr lang="hr-HR" sz="2000" i="1" dirty="0" err="1"/>
              <a:t>Rosette</a:t>
            </a:r>
            <a:r>
              <a:rPr lang="hr-HR" sz="2000" i="1" dirty="0"/>
              <a:t>, pronađenome 1799., utvrdio prvi niz fonetskih hijeroglifa. Za razumijevanje tekstova pisanih hijeroglifima bila su potrebna temeljita poredbena istraživanja zasnovana na srodnosti koptskoga jezika sa starim egipatskim.</a:t>
            </a:r>
            <a:br>
              <a:rPr lang="hr-HR" sz="2000" i="1" dirty="0"/>
            </a:br>
            <a:r>
              <a:rPr lang="hr-HR" sz="1400" i="1" dirty="0"/>
              <a:t>Izvor: </a:t>
            </a:r>
            <a:r>
              <a:rPr lang="hr-HR" sz="1400" i="1" dirty="0">
                <a:hlinkClick r:id="rId3"/>
              </a:rPr>
              <a:t>Hrvatska enciklopedija, mrežno izdanje. Leksikografski zavod Miroslav Krleža, 2021. </a:t>
            </a:r>
            <a:endParaRPr lang="hr-HR" sz="1400" i="1" dirty="0"/>
          </a:p>
          <a:p>
            <a:pPr marL="0" indent="0">
              <a:buNone/>
            </a:pPr>
            <a:r>
              <a:rPr lang="hr-HR" sz="2000" b="1" dirty="0" err="1"/>
              <a:t>Compose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interpret a </a:t>
            </a:r>
            <a:r>
              <a:rPr lang="hr-HR" sz="2000" b="1" dirty="0" err="1"/>
              <a:t>couple</a:t>
            </a:r>
            <a:r>
              <a:rPr lang="hr-HR" sz="2000" b="1" dirty="0"/>
              <a:t>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sentences</a:t>
            </a:r>
            <a:r>
              <a:rPr lang="hr-HR" sz="2000" b="1" dirty="0"/>
              <a:t> </a:t>
            </a:r>
            <a:r>
              <a:rPr lang="hr-HR" sz="2000" b="1" dirty="0" err="1"/>
              <a:t>using</a:t>
            </a:r>
            <a:r>
              <a:rPr lang="hr-HR" sz="2000" b="1" dirty="0"/>
              <a:t> </a:t>
            </a:r>
            <a:r>
              <a:rPr lang="hr-HR" sz="2000" b="1" dirty="0" err="1"/>
              <a:t>three</a:t>
            </a:r>
            <a:r>
              <a:rPr lang="hr-HR" sz="2000" b="1" dirty="0"/>
              <a:t> to </a:t>
            </a:r>
            <a:r>
              <a:rPr lang="hr-HR" sz="2000" b="1" dirty="0" err="1"/>
              <a:t>five</a:t>
            </a:r>
            <a:r>
              <a:rPr lang="hr-HR" sz="2000" b="1" dirty="0"/>
              <a:t> </a:t>
            </a:r>
            <a:r>
              <a:rPr lang="hr-HR" sz="2000" b="1" dirty="0" err="1"/>
              <a:t>emojis</a:t>
            </a:r>
            <a:r>
              <a:rPr lang="hr-HR" sz="2000" b="1" dirty="0"/>
              <a:t>,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then</a:t>
            </a:r>
            <a:r>
              <a:rPr lang="hr-HR" sz="2000" b="1" dirty="0"/>
              <a:t> </a:t>
            </a:r>
            <a:r>
              <a:rPr lang="hr-HR" sz="2000" b="1" dirty="0" err="1"/>
              <a:t>turn</a:t>
            </a:r>
            <a:r>
              <a:rPr lang="hr-HR" sz="2000" b="1" dirty="0"/>
              <a:t> </a:t>
            </a:r>
            <a:r>
              <a:rPr lang="hr-HR" sz="2000" b="1" dirty="0" err="1"/>
              <a:t>them</a:t>
            </a:r>
            <a:r>
              <a:rPr lang="hr-HR" sz="2000" b="1" dirty="0"/>
              <a:t> </a:t>
            </a:r>
            <a:r>
              <a:rPr lang="hr-HR" sz="2000" b="1" dirty="0" err="1"/>
              <a:t>into</a:t>
            </a:r>
            <a:r>
              <a:rPr lang="hr-HR" sz="2000" b="1" dirty="0"/>
              <a:t> </a:t>
            </a:r>
            <a:r>
              <a:rPr lang="hr-HR" sz="2000" b="1" dirty="0" err="1"/>
              <a:t>reported</a:t>
            </a:r>
            <a:r>
              <a:rPr lang="hr-HR" sz="2000" b="1" dirty="0"/>
              <a:t> </a:t>
            </a:r>
            <a:r>
              <a:rPr lang="hr-HR" sz="2000" b="1" dirty="0" err="1"/>
              <a:t>speech</a:t>
            </a:r>
            <a:r>
              <a:rPr lang="hr-HR" sz="2000" b="1" dirty="0"/>
              <a:t>.  </a:t>
            </a:r>
            <a:r>
              <a:rPr lang="hr-HR" sz="2000" i="1" dirty="0"/>
              <a:t/>
            </a:r>
            <a:br>
              <a:rPr lang="hr-HR" sz="2000" i="1" dirty="0"/>
            </a:br>
            <a:r>
              <a:rPr lang="hr-HR" sz="2000" i="1" dirty="0"/>
              <a:t>Sastavi i interpretiraj „rečenice“ koje se sastoje od tri do pet </a:t>
            </a:r>
            <a:r>
              <a:rPr lang="hr-HR" sz="2000" i="1" dirty="0" err="1" smtClean="0"/>
              <a:t>emotikona</a:t>
            </a:r>
            <a:r>
              <a:rPr lang="hr-HR" sz="2000" i="1" dirty="0" smtClean="0"/>
              <a:t> </a:t>
            </a:r>
            <a:r>
              <a:rPr lang="hr-HR" sz="2000" i="1" dirty="0"/>
              <a:t>te ih potom prenesi iz upravnog u neupravni govor.</a:t>
            </a:r>
          </a:p>
        </p:txBody>
      </p:sp>
    </p:spTree>
    <p:extLst>
      <p:ext uri="{BB962C8B-B14F-4D97-AF65-F5344CB8AC3E}">
        <p14:creationId xmlns:p14="http://schemas.microsoft.com/office/powerpoint/2010/main" xmlns="" val="1357248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-1" y="0"/>
            <a:ext cx="4846107" cy="6858000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xmlns="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26146" y="-15501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88.</a:t>
            </a:r>
            <a:br>
              <a:rPr lang="hr-HR" sz="2000" b="1" dirty="0"/>
            </a:br>
            <a:r>
              <a:rPr lang="hr-HR" sz="2000" b="1" dirty="0"/>
              <a:t/>
            </a: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xmlns="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49139" y="146667"/>
            <a:ext cx="8870883" cy="654996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9169163" y="1595719"/>
            <a:ext cx="3022838" cy="48607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 smtClean="0"/>
              <a:t>Jenny</a:t>
            </a:r>
            <a:r>
              <a:rPr lang="hr-HR" sz="2000" b="1" dirty="0" smtClean="0"/>
              <a:t> </a:t>
            </a:r>
            <a:r>
              <a:rPr lang="hr-HR" sz="2000" b="1" dirty="0" err="1"/>
              <a:t>writes</a:t>
            </a:r>
            <a:r>
              <a:rPr lang="hr-HR" sz="2000" b="1" dirty="0"/>
              <a:t> </a:t>
            </a:r>
            <a:r>
              <a:rPr lang="hr-HR" sz="2000" b="1" dirty="0" err="1"/>
              <a:t>text</a:t>
            </a:r>
            <a:r>
              <a:rPr lang="hr-HR" sz="2000" b="1" dirty="0"/>
              <a:t> </a:t>
            </a:r>
            <a:r>
              <a:rPr lang="hr-HR" sz="2000" b="1" dirty="0" err="1"/>
              <a:t>messages</a:t>
            </a:r>
            <a:r>
              <a:rPr lang="hr-HR" sz="2000" b="1" dirty="0"/>
              <a:t> to Alice. </a:t>
            </a:r>
            <a:r>
              <a:rPr lang="en-US" sz="2000" b="1" dirty="0"/>
              <a:t>Alice likes to gossip and she remembers very well everything people tell her. Write what she</a:t>
            </a:r>
            <a:r>
              <a:rPr lang="hr-HR" sz="2000" b="1" dirty="0"/>
              <a:t> </a:t>
            </a:r>
            <a:r>
              <a:rPr lang="en-US" sz="2000" b="1" dirty="0"/>
              <a:t>says to Catherine.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i="1" dirty="0"/>
              <a:t>Jenny je poslala poruku Alice. Alice pak voli tračati i jako dobro pamti što joj ljudi govore. Napiši što će ona napisati Catherine.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xmlns="" id="{D3D1F3FA-BD32-40A9-AF36-7895A5C3BA98}"/>
              </a:ext>
            </a:extLst>
          </p:cNvPr>
          <p:cNvSpPr txBox="1">
            <a:spLocks/>
          </p:cNvSpPr>
          <p:nvPr/>
        </p:nvSpPr>
        <p:spPr>
          <a:xfrm>
            <a:off x="6320117" y="4181711"/>
            <a:ext cx="263562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disapponted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with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you</a:t>
            </a:r>
            <a:r>
              <a:rPr lang="hr-HR" sz="1800" i="1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xmlns="" id="{900448A5-9CB7-4A97-8B42-7147B1C57346}"/>
              </a:ext>
            </a:extLst>
          </p:cNvPr>
          <p:cNvSpPr txBox="1">
            <a:spLocks/>
          </p:cNvSpPr>
          <p:nvPr/>
        </p:nvSpPr>
        <p:spPr>
          <a:xfrm>
            <a:off x="242045" y="4585123"/>
            <a:ext cx="3388661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She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says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you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told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her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awful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things</a:t>
            </a:r>
            <a:r>
              <a:rPr lang="hr-HR" sz="1800" i="1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xmlns="" id="{47BA298F-A9DD-46C1-827F-1E0A7F560D0B}"/>
              </a:ext>
            </a:extLst>
          </p:cNvPr>
          <p:cNvSpPr txBox="1">
            <a:spLocks/>
          </p:cNvSpPr>
          <p:nvPr/>
        </p:nvSpPr>
        <p:spPr>
          <a:xfrm>
            <a:off x="3490612" y="4575403"/>
            <a:ext cx="546512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She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says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she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didn’t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expect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you</a:t>
            </a:r>
            <a:r>
              <a:rPr lang="hr-HR" sz="1800" i="1" dirty="0">
                <a:solidFill>
                  <a:srgbClr val="FF0000"/>
                </a:solidFill>
              </a:rPr>
              <a:t> to do </a:t>
            </a:r>
            <a:r>
              <a:rPr lang="hr-HR" sz="1800" i="1" dirty="0" err="1">
                <a:solidFill>
                  <a:srgbClr val="FF0000"/>
                </a:solidFill>
              </a:rPr>
              <a:t>that</a:t>
            </a:r>
            <a:r>
              <a:rPr lang="hr-HR" sz="1800" i="1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xmlns="" id="{78857C30-6ADF-452E-919C-9797C9020722}"/>
              </a:ext>
            </a:extLst>
          </p:cNvPr>
          <p:cNvSpPr txBox="1">
            <a:spLocks/>
          </p:cNvSpPr>
          <p:nvPr/>
        </p:nvSpPr>
        <p:spPr>
          <a:xfrm>
            <a:off x="7400262" y="4555963"/>
            <a:ext cx="3388661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She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says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you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xmlns="" id="{47AE251D-A335-4610-9C2E-D35BBD3CA699}"/>
              </a:ext>
            </a:extLst>
          </p:cNvPr>
          <p:cNvSpPr txBox="1">
            <a:spLocks/>
          </p:cNvSpPr>
          <p:nvPr/>
        </p:nvSpPr>
        <p:spPr>
          <a:xfrm>
            <a:off x="242045" y="5015641"/>
            <a:ext cx="3388661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were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best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friends</a:t>
            </a:r>
            <a:r>
              <a:rPr lang="hr-HR" sz="1800" i="1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xmlns="" id="{D619FA3E-EDCA-44A5-A5CB-8CBDE64E3080}"/>
              </a:ext>
            </a:extLst>
          </p:cNvPr>
          <p:cNvSpPr txBox="1">
            <a:spLocks/>
          </p:cNvSpPr>
          <p:nvPr/>
        </p:nvSpPr>
        <p:spPr>
          <a:xfrm>
            <a:off x="1936375" y="5007239"/>
            <a:ext cx="708364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She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asks</a:t>
            </a:r>
            <a:r>
              <a:rPr lang="hr-HR" sz="1800" i="1" dirty="0">
                <a:solidFill>
                  <a:srgbClr val="FF0000"/>
                </a:solidFill>
              </a:rPr>
              <a:t> me </a:t>
            </a:r>
            <a:r>
              <a:rPr lang="hr-HR" sz="1800" i="1" dirty="0" err="1">
                <a:solidFill>
                  <a:srgbClr val="FF0000"/>
                </a:solidFill>
              </a:rPr>
              <a:t>not</a:t>
            </a:r>
            <a:r>
              <a:rPr lang="hr-HR" sz="1800" i="1" dirty="0">
                <a:solidFill>
                  <a:srgbClr val="FF0000"/>
                </a:solidFill>
              </a:rPr>
              <a:t> to </a:t>
            </a:r>
            <a:r>
              <a:rPr lang="hr-HR" sz="1800" i="1" dirty="0" err="1">
                <a:solidFill>
                  <a:srgbClr val="FF0000"/>
                </a:solidFill>
              </a:rPr>
              <a:t>tell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you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she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doesn’t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like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your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boyfriend</a:t>
            </a:r>
            <a:r>
              <a:rPr lang="hr-HR" sz="1800" i="1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xmlns="" id="{3BB3C3DD-E382-4691-8B9E-B0147FA44778}"/>
              </a:ext>
            </a:extLst>
          </p:cNvPr>
          <p:cNvSpPr txBox="1">
            <a:spLocks/>
          </p:cNvSpPr>
          <p:nvPr/>
        </p:nvSpPr>
        <p:spPr>
          <a:xfrm>
            <a:off x="7377951" y="5001869"/>
            <a:ext cx="3388661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She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says</a:t>
            </a:r>
            <a:r>
              <a:rPr lang="hr-HR" sz="1800" i="1" dirty="0">
                <a:solidFill>
                  <a:srgbClr val="FF0000"/>
                </a:solidFill>
              </a:rPr>
              <a:t> he </a:t>
            </a:r>
            <a:r>
              <a:rPr lang="hr-HR" sz="1800" i="1" dirty="0" err="1">
                <a:solidFill>
                  <a:srgbClr val="FF0000"/>
                </a:solidFill>
              </a:rPr>
              <a:t>is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xmlns="" id="{44CBEB92-597A-462B-8980-7B90A7455CB0}"/>
              </a:ext>
            </a:extLst>
          </p:cNvPr>
          <p:cNvSpPr txBox="1">
            <a:spLocks/>
          </p:cNvSpPr>
          <p:nvPr/>
        </p:nvSpPr>
        <p:spPr>
          <a:xfrm>
            <a:off x="242044" y="5455327"/>
            <a:ext cx="3388661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very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pompous</a:t>
            </a:r>
            <a:r>
              <a:rPr lang="hr-HR" sz="1800" i="1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xmlns="" id="{F96302A4-1C37-487C-9927-114AF32E5895}"/>
              </a:ext>
            </a:extLst>
          </p:cNvPr>
          <p:cNvSpPr txBox="1">
            <a:spLocks/>
          </p:cNvSpPr>
          <p:nvPr/>
        </p:nvSpPr>
        <p:spPr>
          <a:xfrm>
            <a:off x="1624515" y="5445607"/>
            <a:ext cx="733122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She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says</a:t>
            </a:r>
            <a:r>
              <a:rPr lang="hr-HR" sz="1800" i="1" dirty="0">
                <a:solidFill>
                  <a:srgbClr val="FF0000"/>
                </a:solidFill>
              </a:rPr>
              <a:t> he </a:t>
            </a:r>
            <a:r>
              <a:rPr lang="hr-HR" sz="1800" i="1" dirty="0" err="1">
                <a:solidFill>
                  <a:srgbClr val="FF0000"/>
                </a:solidFill>
              </a:rPr>
              <a:t>is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not</a:t>
            </a:r>
            <a:r>
              <a:rPr lang="hr-HR" sz="1800" i="1" dirty="0">
                <a:solidFill>
                  <a:srgbClr val="FF0000"/>
                </a:solidFill>
              </a:rPr>
              <a:t> as </a:t>
            </a:r>
            <a:r>
              <a:rPr lang="hr-HR" sz="1800" i="1" dirty="0" err="1">
                <a:solidFill>
                  <a:srgbClr val="FF0000"/>
                </a:solidFill>
              </a:rPr>
              <a:t>awsome</a:t>
            </a:r>
            <a:r>
              <a:rPr lang="hr-HR" sz="1800" i="1" dirty="0">
                <a:solidFill>
                  <a:srgbClr val="FF0000"/>
                </a:solidFill>
              </a:rPr>
              <a:t> as </a:t>
            </a:r>
            <a:r>
              <a:rPr lang="hr-HR" sz="1800" i="1" dirty="0" err="1">
                <a:solidFill>
                  <a:srgbClr val="FF0000"/>
                </a:solidFill>
              </a:rPr>
              <a:t>you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think</a:t>
            </a:r>
            <a:r>
              <a:rPr lang="hr-HR" sz="1800" i="1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xmlns="" id="{95627D9B-4B19-48B9-89CF-BC26583EBB68}"/>
              </a:ext>
            </a:extLst>
          </p:cNvPr>
          <p:cNvSpPr txBox="1">
            <a:spLocks/>
          </p:cNvSpPr>
          <p:nvPr/>
        </p:nvSpPr>
        <p:spPr>
          <a:xfrm>
            <a:off x="5623719" y="5436642"/>
            <a:ext cx="3388661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She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thinks</a:t>
            </a:r>
            <a:r>
              <a:rPr lang="hr-HR" sz="1800" i="1" dirty="0">
                <a:solidFill>
                  <a:srgbClr val="FF0000"/>
                </a:solidFill>
              </a:rPr>
              <a:t> he </a:t>
            </a:r>
            <a:r>
              <a:rPr lang="hr-HR" sz="1800" i="1" dirty="0" err="1">
                <a:solidFill>
                  <a:srgbClr val="FF0000"/>
                </a:solidFill>
              </a:rPr>
              <a:t>will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hurt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you</a:t>
            </a:r>
            <a:r>
              <a:rPr lang="hr-HR" sz="1800" i="1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xmlns="" id="{01E8762E-9DD5-42C3-9F15-08F47104238B}"/>
              </a:ext>
            </a:extLst>
          </p:cNvPr>
          <p:cNvSpPr txBox="1">
            <a:spLocks/>
          </p:cNvSpPr>
          <p:nvPr/>
        </p:nvSpPr>
        <p:spPr>
          <a:xfrm>
            <a:off x="242044" y="5898691"/>
            <a:ext cx="3388661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She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says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you</a:t>
            </a:r>
            <a:r>
              <a:rPr lang="hr-HR" sz="1800" i="1" dirty="0">
                <a:solidFill>
                  <a:srgbClr val="FF0000"/>
                </a:solidFill>
              </a:rPr>
              <a:t> are </a:t>
            </a:r>
            <a:r>
              <a:rPr lang="hr-HR" sz="1800" i="1" dirty="0" err="1">
                <a:solidFill>
                  <a:srgbClr val="FF0000"/>
                </a:solidFill>
              </a:rPr>
              <a:t>very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sensitive</a:t>
            </a:r>
            <a:r>
              <a:rPr lang="hr-HR" sz="1800" i="1" dirty="0">
                <a:solidFill>
                  <a:srgbClr val="FF0000"/>
                </a:solidFill>
              </a:rPr>
              <a:t>. </a:t>
            </a: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xmlns="" id="{B4D48F4C-7454-4D6A-893D-778B7487819A}"/>
              </a:ext>
            </a:extLst>
          </p:cNvPr>
          <p:cNvSpPr txBox="1">
            <a:spLocks/>
          </p:cNvSpPr>
          <p:nvPr/>
        </p:nvSpPr>
        <p:spPr>
          <a:xfrm>
            <a:off x="3175139" y="5894055"/>
            <a:ext cx="5780601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She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says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that’s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why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she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doesn’t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hang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out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with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you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anymore</a:t>
            </a:r>
            <a:r>
              <a:rPr lang="hr-HR" sz="1800" i="1" dirty="0">
                <a:solidFill>
                  <a:srgbClr val="FF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8890787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0" y="836"/>
            <a:ext cx="4842680" cy="6852848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42681" y="564777"/>
            <a:ext cx="7349320" cy="63021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Write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sentences</a:t>
            </a:r>
            <a:r>
              <a:rPr lang="hr-HR" sz="2000" b="1" dirty="0"/>
              <a:t> </a:t>
            </a:r>
            <a:r>
              <a:rPr lang="hr-HR" sz="2000" b="1" dirty="0" err="1"/>
              <a:t>which</a:t>
            </a:r>
            <a:r>
              <a:rPr lang="hr-HR" sz="2000" b="1" dirty="0"/>
              <a:t> </a:t>
            </a:r>
            <a:r>
              <a:rPr lang="hr-HR" sz="2000" b="1" dirty="0" err="1"/>
              <a:t>these</a:t>
            </a:r>
            <a:r>
              <a:rPr lang="hr-HR" sz="2000" b="1" dirty="0"/>
              <a:t> </a:t>
            </a:r>
            <a:r>
              <a:rPr lang="hr-HR" sz="2000" b="1" dirty="0" err="1"/>
              <a:t>people</a:t>
            </a:r>
            <a:r>
              <a:rPr lang="hr-HR" sz="2000" b="1" dirty="0"/>
              <a:t> </a:t>
            </a:r>
            <a:r>
              <a:rPr lang="hr-HR" sz="2000" b="1" dirty="0" err="1"/>
              <a:t>have</a:t>
            </a:r>
            <a:r>
              <a:rPr lang="hr-HR" sz="2000" b="1" dirty="0"/>
              <a:t> </a:t>
            </a:r>
            <a:r>
              <a:rPr lang="hr-HR" sz="2000" b="1" dirty="0" err="1"/>
              <a:t>said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Napiši rečenice koje su ovi ljudi izgovorili.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xmlns="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284580" y="1290919"/>
            <a:ext cx="11622839" cy="513677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xmlns="" id="{9D00E08B-154D-4942-A4B9-2B3DAFE58223}"/>
              </a:ext>
            </a:extLst>
          </p:cNvPr>
          <p:cNvSpPr txBox="1">
            <a:spLocks/>
          </p:cNvSpPr>
          <p:nvPr/>
        </p:nvSpPr>
        <p:spPr>
          <a:xfrm>
            <a:off x="519951" y="2442558"/>
            <a:ext cx="1138746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Our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dog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is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useless</a:t>
            </a:r>
            <a:r>
              <a:rPr lang="hr-HR" sz="1800" i="1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xmlns="" id="{77309DCE-B6D0-437F-8CCE-C9E9B2475495}"/>
              </a:ext>
            </a:extLst>
          </p:cNvPr>
          <p:cNvSpPr txBox="1">
            <a:spLocks/>
          </p:cNvSpPr>
          <p:nvPr/>
        </p:nvSpPr>
        <p:spPr>
          <a:xfrm>
            <a:off x="519951" y="3335738"/>
            <a:ext cx="1138746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I </a:t>
            </a:r>
            <a:r>
              <a:rPr lang="hr-HR" sz="1800" i="1" dirty="0" err="1">
                <a:solidFill>
                  <a:srgbClr val="FF0000"/>
                </a:solidFill>
              </a:rPr>
              <a:t>can’t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help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you</a:t>
            </a:r>
            <a:r>
              <a:rPr lang="hr-HR" sz="1800" i="1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xmlns="" id="{ECF6DD3B-648B-4511-B004-4999B89FD308}"/>
              </a:ext>
            </a:extLst>
          </p:cNvPr>
          <p:cNvSpPr txBox="1">
            <a:spLocks/>
          </p:cNvSpPr>
          <p:nvPr/>
        </p:nvSpPr>
        <p:spPr>
          <a:xfrm>
            <a:off x="519951" y="4247680"/>
            <a:ext cx="1138746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I’m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here</a:t>
            </a:r>
            <a:r>
              <a:rPr lang="hr-HR" sz="1800" i="1" dirty="0">
                <a:solidFill>
                  <a:srgbClr val="FF0000"/>
                </a:solidFill>
              </a:rPr>
              <a:t> to </a:t>
            </a:r>
            <a:r>
              <a:rPr lang="hr-HR" sz="1800" i="1" dirty="0" err="1">
                <a:solidFill>
                  <a:srgbClr val="FF0000"/>
                </a:solidFill>
              </a:rPr>
              <a:t>help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you</a:t>
            </a:r>
            <a:r>
              <a:rPr lang="hr-HR" sz="1800" i="1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xmlns="" id="{F08584ED-033D-4950-B12D-4ACF9F3D0060}"/>
              </a:ext>
            </a:extLst>
          </p:cNvPr>
          <p:cNvSpPr txBox="1">
            <a:spLocks/>
          </p:cNvSpPr>
          <p:nvPr/>
        </p:nvSpPr>
        <p:spPr>
          <a:xfrm>
            <a:off x="519951" y="5141692"/>
            <a:ext cx="1138746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You </a:t>
            </a:r>
            <a:r>
              <a:rPr lang="hr-HR" sz="1800" i="1" dirty="0" err="1">
                <a:solidFill>
                  <a:srgbClr val="FF0000"/>
                </a:solidFill>
              </a:rPr>
              <a:t>can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come</a:t>
            </a:r>
            <a:r>
              <a:rPr lang="hr-HR" sz="1800" i="1" dirty="0">
                <a:solidFill>
                  <a:srgbClr val="FF0000"/>
                </a:solidFill>
              </a:rPr>
              <a:t> at </a:t>
            </a:r>
            <a:r>
              <a:rPr lang="hr-HR" sz="1800" i="1" dirty="0" err="1">
                <a:solidFill>
                  <a:srgbClr val="FF0000"/>
                </a:solidFill>
              </a:rPr>
              <a:t>around</a:t>
            </a:r>
            <a:r>
              <a:rPr lang="hr-HR" sz="1800" i="1" dirty="0">
                <a:solidFill>
                  <a:srgbClr val="FF0000"/>
                </a:solidFill>
              </a:rPr>
              <a:t> 10.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xmlns="" id="{82C14CE8-98EE-43F4-836B-B9D1862225D2}"/>
              </a:ext>
            </a:extLst>
          </p:cNvPr>
          <p:cNvSpPr txBox="1">
            <a:spLocks/>
          </p:cNvSpPr>
          <p:nvPr/>
        </p:nvSpPr>
        <p:spPr>
          <a:xfrm>
            <a:off x="519951" y="6054503"/>
            <a:ext cx="1138746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I </a:t>
            </a:r>
            <a:r>
              <a:rPr lang="hr-HR" sz="1800" i="1" dirty="0" err="1">
                <a:solidFill>
                  <a:srgbClr val="FF0000"/>
                </a:solidFill>
              </a:rPr>
              <a:t>have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made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you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pancakes</a:t>
            </a:r>
            <a:r>
              <a:rPr lang="hr-HR" sz="1800" i="1" dirty="0">
                <a:solidFill>
                  <a:srgbClr val="FF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34405619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5" grpId="0"/>
      <p:bldP spid="7" grpId="0"/>
      <p:bldP spid="8" grpId="0"/>
      <p:bldP spid="9" grpId="0"/>
      <p:bldP spid="10" grpId="0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4061</TotalTime>
  <Words>667</Words>
  <Application>Microsoft Office PowerPoint</Application>
  <PresentationFormat>Prilagođeno</PresentationFormat>
  <Paragraphs>101</Paragraphs>
  <Slides>14</Slides>
  <Notes>1</Notes>
  <HiddenSlides>0</HiddenSlides>
  <MMClips>2</MMClips>
  <ScaleCrop>false</ScaleCrop>
  <HeadingPairs>
    <vt:vector size="4" baseType="variant">
      <vt:variant>
        <vt:lpstr>Tema</vt:lpstr>
      </vt:variant>
      <vt:variant>
        <vt:i4>1</vt:i4>
      </vt:variant>
      <vt:variant>
        <vt:lpstr>Naslovi slajdova</vt:lpstr>
      </vt:variant>
      <vt:variant>
        <vt:i4>14</vt:i4>
      </vt:variant>
    </vt:vector>
  </HeadingPairs>
  <TitlesOfParts>
    <vt:vector size="15" baseType="lpstr">
      <vt:lpstr>Tema sustava Office</vt:lpstr>
      <vt:lpstr>UNIT 6; Lend me your ear</vt:lpstr>
      <vt:lpstr>Slajd 2</vt:lpstr>
      <vt:lpstr>Slajd 3</vt:lpstr>
      <vt:lpstr>Slajd 4</vt:lpstr>
      <vt:lpstr>Slajd 5</vt:lpstr>
      <vt:lpstr>Slajd 6</vt:lpstr>
      <vt:lpstr>Slajd 7</vt:lpstr>
      <vt:lpstr>Slajd 8</vt:lpstr>
      <vt:lpstr>Slajd 9</vt:lpstr>
      <vt:lpstr>Slajd 10</vt:lpstr>
      <vt:lpstr>Slajd 11</vt:lpstr>
      <vt:lpstr>Slajd 12</vt:lpstr>
      <vt:lpstr>Slajd 13</vt:lpstr>
      <vt:lpstr>Slajd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08_U6_L3_The_language_of_emojis</dc:title>
  <dc:subject>Engleski jezik</dc:subject>
  <dc:creator>Siniša Vuksan</dc:creator>
  <cp:keywords>engleski jezik; školska knjiga, footsteps 4</cp:keywords>
  <cp:lastModifiedBy>Iva Palčić Strčić</cp:lastModifiedBy>
  <cp:revision>357</cp:revision>
  <dcterms:created xsi:type="dcterms:W3CDTF">2020-09-12T11:20:19Z</dcterms:created>
  <dcterms:modified xsi:type="dcterms:W3CDTF">2022-02-09T20:23:15Z</dcterms:modified>
  <cp:category>8. razred</cp:category>
</cp:coreProperties>
</file>